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58"/>
  </p:notesMasterIdLst>
  <p:handoutMasterIdLst>
    <p:handoutMasterId r:id="rId59"/>
  </p:handoutMasterIdLst>
  <p:sldIdLst>
    <p:sldId id="1834" r:id="rId2"/>
    <p:sldId id="608" r:id="rId3"/>
    <p:sldId id="610" r:id="rId4"/>
    <p:sldId id="609" r:id="rId5"/>
    <p:sldId id="611" r:id="rId6"/>
    <p:sldId id="1837" r:id="rId7"/>
    <p:sldId id="1835" r:id="rId8"/>
    <p:sldId id="1854" r:id="rId9"/>
    <p:sldId id="1836" r:id="rId10"/>
    <p:sldId id="612" r:id="rId11"/>
    <p:sldId id="615" r:id="rId12"/>
    <p:sldId id="613" r:id="rId13"/>
    <p:sldId id="628" r:id="rId14"/>
    <p:sldId id="1838" r:id="rId15"/>
    <p:sldId id="1870" r:id="rId16"/>
    <p:sldId id="1839" r:id="rId17"/>
    <p:sldId id="1842" r:id="rId18"/>
    <p:sldId id="1843" r:id="rId19"/>
    <p:sldId id="1844" r:id="rId20"/>
    <p:sldId id="1845" r:id="rId21"/>
    <p:sldId id="1846" r:id="rId22"/>
    <p:sldId id="1847" r:id="rId23"/>
    <p:sldId id="1848" r:id="rId24"/>
    <p:sldId id="1849" r:id="rId25"/>
    <p:sldId id="1850" r:id="rId26"/>
    <p:sldId id="1851" r:id="rId27"/>
    <p:sldId id="1853" r:id="rId28"/>
    <p:sldId id="1841" r:id="rId29"/>
    <p:sldId id="439" r:id="rId30"/>
    <p:sldId id="440" r:id="rId31"/>
    <p:sldId id="441" r:id="rId32"/>
    <p:sldId id="442" r:id="rId33"/>
    <p:sldId id="443" r:id="rId34"/>
    <p:sldId id="444" r:id="rId35"/>
    <p:sldId id="445" r:id="rId36"/>
    <p:sldId id="446" r:id="rId37"/>
    <p:sldId id="447" r:id="rId38"/>
    <p:sldId id="449" r:id="rId39"/>
    <p:sldId id="1877" r:id="rId40"/>
    <p:sldId id="1878" r:id="rId41"/>
    <p:sldId id="1879" r:id="rId42"/>
    <p:sldId id="461" r:id="rId43"/>
    <p:sldId id="454" r:id="rId44"/>
    <p:sldId id="1880" r:id="rId45"/>
    <p:sldId id="1882" r:id="rId46"/>
    <p:sldId id="1883" r:id="rId47"/>
    <p:sldId id="1884" r:id="rId48"/>
    <p:sldId id="1885" r:id="rId49"/>
    <p:sldId id="1886" r:id="rId50"/>
    <p:sldId id="1887" r:id="rId51"/>
    <p:sldId id="1888" r:id="rId52"/>
    <p:sldId id="1889" r:id="rId53"/>
    <p:sldId id="1890" r:id="rId54"/>
    <p:sldId id="1891" r:id="rId55"/>
    <p:sldId id="1892" r:id="rId56"/>
    <p:sldId id="1893" r:id="rId5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DF0FF"/>
    <a:srgbClr val="0000FF"/>
    <a:srgbClr val="ECF3FF"/>
    <a:srgbClr val="CADBFF"/>
    <a:srgbClr val="E3FFE7"/>
    <a:srgbClr val="EAFFF5"/>
    <a:srgbClr val="90FFFA"/>
    <a:srgbClr val="9DFFF9"/>
    <a:srgbClr val="BDFFC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85" autoAdjust="0"/>
    <p:restoredTop sz="93740" autoAdjust="0"/>
  </p:normalViewPr>
  <p:slideViewPr>
    <p:cSldViewPr>
      <p:cViewPr>
        <p:scale>
          <a:sx n="80" d="100"/>
          <a:sy n="80" d="100"/>
        </p:scale>
        <p:origin x="375" y="468"/>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4/14/2024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4/14/2024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introduce the task of part-of-speech tagging</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2375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accurate are modern POS taggers? Quite accurate; for English, and a for a few other languages </a:t>
            </a:r>
            <a:r>
              <a:rPr lang="en-US" dirty="0" err="1"/>
              <a:t>wwhere</a:t>
            </a:r>
            <a:r>
              <a:rPr lang="en-US" dirty="0"/>
              <a:t> we have sufficient hand-labeled training data, and which have sufficiently simple morphology,  tagging is a mostly solved problem.</a:t>
            </a:r>
          </a:p>
          <a:p>
            <a:endParaRPr lang="en-US" dirty="0"/>
          </a:p>
          <a:p>
            <a:r>
              <a:rPr lang="en-US" dirty="0"/>
              <a:t>The accuracy, that is, the </a:t>
            </a:r>
            <a:r>
              <a:rPr lang="en-US" dirty="0" err="1"/>
              <a:t>percemtage</a:t>
            </a:r>
            <a:r>
              <a:rPr lang="en-US" dirty="0"/>
              <a:t> of tokens that the tagger assigns the correct tag to, is about 97% </a:t>
            </a:r>
          </a:p>
          <a:p>
            <a:endParaRPr lang="en-US" dirty="0"/>
          </a:p>
          <a:p>
            <a:r>
              <a:rPr lang="en-US" dirty="0"/>
              <a:t>Of course, for English, the baseline itself is quite high.  What's called the most frequent class </a:t>
            </a:r>
            <a:r>
              <a:rPr lang="en-US" dirty="0" err="1"/>
              <a:t>baesline</a:t>
            </a:r>
            <a:r>
              <a:rPr lang="en-US" dirty="0"/>
              <a:t> is simply to tag every word with its most frequent tag.  For unknown words, tag them as nouns.  This baseline gets around 92% accuracy, simply because, as we've seen, many words are not ambiguous.</a:t>
            </a:r>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58961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speech taggers generally make use of three sources of information:  let's consider disambiguating the words in the sentence "Janet will back the bill".</a:t>
            </a:r>
          </a:p>
          <a:p>
            <a:endParaRPr lang="en-US" dirty="0"/>
          </a:p>
          <a:p>
            <a:r>
              <a:rPr lang="en-US" dirty="0"/>
              <a:t>One source is the prior probability of the word having that tag; so the word "will" is usually an AUX, less frequently a Noun (like someone "of strong will") or VERB.  Another source is the neighboring words.  "the" usually precedes adjectives and nouns, not verbs.  And the final is the makeup of the word itself; the </a:t>
            </a:r>
            <a:r>
              <a:rPr lang="en-US" dirty="0" err="1"/>
              <a:t>prefex</a:t>
            </a:r>
            <a:r>
              <a:rPr lang="en-US" dirty="0"/>
              <a:t> "un" often indicates an adjective, the suffix "</a:t>
            </a:r>
            <a:r>
              <a:rPr lang="en-US" dirty="0" err="1"/>
              <a:t>ly</a:t>
            </a:r>
            <a:r>
              <a:rPr lang="en-US" dirty="0"/>
              <a:t>" almost always an adverb, and capitalization is a strong hint word proper nouns.</a:t>
            </a:r>
          </a:p>
        </p:txBody>
      </p:sp>
      <p:sp>
        <p:nvSpPr>
          <p:cNvPr id="4" name="Slide Number Placeholder 3"/>
          <p:cNvSpPr>
            <a:spLocks noGrp="1"/>
          </p:cNvSpPr>
          <p:nvPr>
            <p:ph type="sldNum" sz="quarter" idx="10"/>
          </p:nvPr>
        </p:nvSpPr>
        <p:spPr/>
        <p:txBody>
          <a:bodyPr/>
          <a:lstStyle/>
          <a:p>
            <a:fld id="{3EB9031F-EB71-7642-8F3C-6FDC1408CB92}" type="slidenum">
              <a:rPr lang="en-US" smtClean="0"/>
              <a:pPr/>
              <a:t>13</a:t>
            </a:fld>
            <a:endParaRPr lang="en-US"/>
          </a:p>
        </p:txBody>
      </p:sp>
    </p:spTree>
    <p:extLst>
      <p:ext uri="{BB962C8B-B14F-4D97-AF65-F5344CB8AC3E}">
        <p14:creationId xmlns:p14="http://schemas.microsoft.com/office/powerpoint/2010/main" val="1753944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 tagging can be done with classic supervised machine learning algorithms like Hidden Markov Models or Conditional Random Fields, or with neural models, either neural sequence models trained from scratch, or large language models, finetuned.</a:t>
            </a:r>
          </a:p>
          <a:p>
            <a:endParaRPr lang="en-US" dirty="0"/>
          </a:p>
          <a:p>
            <a:r>
              <a:rPr lang="en-US" dirty="0"/>
              <a:t>For English, with sufficient training data, all achieve about equal performance.</a:t>
            </a:r>
          </a:p>
          <a:p>
            <a:endParaRPr lang="en-US" dirty="0"/>
          </a:p>
          <a:p>
            <a:r>
              <a:rPr lang="en-US" dirty="0"/>
              <a:t>And all make use of the information sources we discussed; HMMs and CRFs via human-created features, and the neural models by inducing these features via representation learning.</a:t>
            </a:r>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51724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sketched at a high level part-of-speech tags and the task of part-of-speech tagging.</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455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task of named entity recognition.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6783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Proper names are another important and anciently studied linguistic category. While parts of speech are generally assigned to individual words or morphemes, a proper name is often an entire multiword phrase, like the name “Marie Curie”, the location “New York City”, or the organization “Stanford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 of speech tagging can tell us that words like </a:t>
            </a:r>
            <a:r>
              <a:rPr lang="en-US" sz="1200" i="1" kern="1200" dirty="0">
                <a:solidFill>
                  <a:schemeClr val="tx1"/>
                </a:solidFill>
                <a:effectLst/>
                <a:latin typeface="+mn-lt"/>
                <a:ea typeface="+mn-ea"/>
                <a:cs typeface="+mn-cs"/>
              </a:rPr>
              <a:t>Janet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Stanford University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Colorado </a:t>
            </a:r>
            <a:r>
              <a:rPr lang="en-US" sz="1200" kern="1200" dirty="0">
                <a:solidFill>
                  <a:schemeClr val="tx1"/>
                </a:solidFill>
                <a:effectLst/>
                <a:latin typeface="+mn-lt"/>
                <a:ea typeface="+mn-ea"/>
                <a:cs typeface="+mn-cs"/>
              </a:rPr>
              <a:t>are all proper nouns; being a proper noun is a grammatical property of these words. But viewed from a semantic perspective, these proper nouns refer to different kinds of entities: Janet is a person, Stanford University is an organization,.. and Colorado is a location. A </a:t>
            </a:r>
            <a:r>
              <a:rPr lang="en-US" sz="1200" b="0" kern="1200" dirty="0">
                <a:solidFill>
                  <a:schemeClr val="tx1"/>
                </a:solidFill>
                <a:effectLst/>
                <a:latin typeface="+mn-lt"/>
                <a:ea typeface="+mn-ea"/>
                <a:cs typeface="+mn-cs"/>
              </a:rPr>
              <a:t>named entity </a:t>
            </a:r>
            <a:r>
              <a:rPr lang="en-US" sz="1200" kern="1200" dirty="0">
                <a:solidFill>
                  <a:schemeClr val="tx1"/>
                </a:solidFill>
                <a:effectLst/>
                <a:latin typeface="+mn-lt"/>
                <a:ea typeface="+mn-ea"/>
                <a:cs typeface="+mn-cs"/>
              </a:rPr>
              <a:t>is, roughly speaking, anything that can be referred to with a proper name: a person, a location, an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Four entity tags are most common: </a:t>
            </a:r>
            <a:r>
              <a:rPr lang="en-US" sz="1200" b="0" kern="1200" dirty="0">
                <a:solidFill>
                  <a:schemeClr val="tx1"/>
                </a:solidFill>
                <a:effectLst/>
                <a:latin typeface="+mn-lt"/>
                <a:ea typeface="+mn-ea"/>
                <a:cs typeface="+mn-cs"/>
              </a:rPr>
              <a:t>PER </a:t>
            </a:r>
            <a:r>
              <a:rPr lang="en-US" sz="1200" kern="1200" dirty="0">
                <a:solidFill>
                  <a:schemeClr val="tx1"/>
                </a:solidFill>
                <a:effectLst/>
                <a:latin typeface="+mn-lt"/>
                <a:ea typeface="+mn-ea"/>
                <a:cs typeface="+mn-cs"/>
              </a:rPr>
              <a:t>(person), </a:t>
            </a:r>
            <a:r>
              <a:rPr lang="en-US" sz="1200" b="0" kern="1200" dirty="0">
                <a:solidFill>
                  <a:schemeClr val="tx1"/>
                </a:solidFill>
                <a:effectLst/>
                <a:latin typeface="+mn-lt"/>
                <a:ea typeface="+mn-ea"/>
                <a:cs typeface="+mn-cs"/>
              </a:rPr>
              <a:t>LOC </a:t>
            </a:r>
            <a:r>
              <a:rPr lang="en-US" sz="1200" kern="1200" dirty="0">
                <a:solidFill>
                  <a:schemeClr val="tx1"/>
                </a:solidFill>
                <a:effectLst/>
                <a:latin typeface="+mn-lt"/>
                <a:ea typeface="+mn-ea"/>
                <a:cs typeface="+mn-cs"/>
              </a:rPr>
              <a:t>(location), </a:t>
            </a:r>
            <a:r>
              <a:rPr lang="en-US" sz="1200" b="0" kern="1200" dirty="0">
                <a:solidFill>
                  <a:schemeClr val="tx1"/>
                </a:solidFill>
                <a:effectLst/>
                <a:latin typeface="+mn-lt"/>
                <a:ea typeface="+mn-ea"/>
                <a:cs typeface="+mn-cs"/>
              </a:rPr>
              <a:t>ORG </a:t>
            </a:r>
            <a:r>
              <a:rPr lang="en-US" sz="1200" kern="1200" dirty="0">
                <a:solidFill>
                  <a:schemeClr val="tx1"/>
                </a:solidFill>
                <a:effectLst/>
                <a:latin typeface="+mn-lt"/>
                <a:ea typeface="+mn-ea"/>
                <a:cs typeface="+mn-cs"/>
              </a:rPr>
              <a:t>(organization), or </a:t>
            </a:r>
            <a:r>
              <a:rPr lang="en-US" sz="1200" b="0" kern="1200" dirty="0">
                <a:solidFill>
                  <a:schemeClr val="tx1"/>
                </a:solidFill>
                <a:effectLst/>
                <a:latin typeface="+mn-lt"/>
                <a:ea typeface="+mn-ea"/>
                <a:cs typeface="+mn-cs"/>
              </a:rPr>
              <a:t>GPE </a:t>
            </a:r>
            <a:r>
              <a:rPr lang="en-US" sz="1200" kern="1200" dirty="0">
                <a:solidFill>
                  <a:schemeClr val="tx1"/>
                </a:solidFill>
                <a:effectLst/>
                <a:latin typeface="+mn-lt"/>
                <a:ea typeface="+mn-ea"/>
                <a:cs typeface="+mn-cs"/>
              </a:rPr>
              <a:t>(geo-political entity). However, the term </a:t>
            </a:r>
            <a:r>
              <a:rPr lang="en-US" sz="1200" b="0" kern="1200" dirty="0">
                <a:solidFill>
                  <a:schemeClr val="tx1"/>
                </a:solidFill>
                <a:effectLst/>
                <a:latin typeface="+mn-lt"/>
                <a:ea typeface="+mn-ea"/>
                <a:cs typeface="+mn-cs"/>
              </a:rPr>
              <a:t>named entity </a:t>
            </a:r>
            <a:r>
              <a:rPr lang="en-US" sz="1200" kern="1200" dirty="0">
                <a:solidFill>
                  <a:schemeClr val="tx1"/>
                </a:solidFill>
                <a:effectLst/>
                <a:latin typeface="+mn-lt"/>
                <a:ea typeface="+mn-ea"/>
                <a:cs typeface="+mn-cs"/>
              </a:rPr>
              <a:t>is commonly extended to include things that aren’t entities per se, including dates, times, and other kinds of temporal expressions, and even numerical expressions like prices.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994397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Four entity tags are most common: </a:t>
            </a:r>
            <a:r>
              <a:rPr lang="en-US" sz="1200" b="0" kern="1200" dirty="0">
                <a:solidFill>
                  <a:schemeClr val="tx1"/>
                </a:solidFill>
                <a:effectLst/>
                <a:latin typeface="+mn-lt"/>
                <a:ea typeface="+mn-ea"/>
                <a:cs typeface="+mn-cs"/>
              </a:rPr>
              <a:t>PER </a:t>
            </a:r>
            <a:r>
              <a:rPr lang="en-US" sz="1200" kern="1200" dirty="0">
                <a:solidFill>
                  <a:schemeClr val="tx1"/>
                </a:solidFill>
                <a:effectLst/>
                <a:latin typeface="+mn-lt"/>
                <a:ea typeface="+mn-ea"/>
                <a:cs typeface="+mn-cs"/>
              </a:rPr>
              <a:t>(person), </a:t>
            </a:r>
            <a:r>
              <a:rPr lang="en-US" sz="1200" b="0" kern="1200" dirty="0">
                <a:solidFill>
                  <a:schemeClr val="tx1"/>
                </a:solidFill>
                <a:effectLst/>
                <a:latin typeface="+mn-lt"/>
                <a:ea typeface="+mn-ea"/>
                <a:cs typeface="+mn-cs"/>
              </a:rPr>
              <a:t>LOC </a:t>
            </a:r>
            <a:r>
              <a:rPr lang="en-US" sz="1200" kern="1200" dirty="0">
                <a:solidFill>
                  <a:schemeClr val="tx1"/>
                </a:solidFill>
                <a:effectLst/>
                <a:latin typeface="+mn-lt"/>
                <a:ea typeface="+mn-ea"/>
                <a:cs typeface="+mn-cs"/>
              </a:rPr>
              <a:t>(location), </a:t>
            </a:r>
            <a:r>
              <a:rPr lang="en-US" sz="1200" b="0" kern="1200" dirty="0">
                <a:solidFill>
                  <a:schemeClr val="tx1"/>
                </a:solidFill>
                <a:effectLst/>
                <a:latin typeface="+mn-lt"/>
                <a:ea typeface="+mn-ea"/>
                <a:cs typeface="+mn-cs"/>
              </a:rPr>
              <a:t>ORG </a:t>
            </a:r>
            <a:r>
              <a:rPr lang="en-US" sz="1200" kern="1200" dirty="0">
                <a:solidFill>
                  <a:schemeClr val="tx1"/>
                </a:solidFill>
                <a:effectLst/>
                <a:latin typeface="+mn-lt"/>
                <a:ea typeface="+mn-ea"/>
                <a:cs typeface="+mn-cs"/>
              </a:rPr>
              <a:t>(organization), or </a:t>
            </a:r>
            <a:r>
              <a:rPr lang="en-US" sz="1200" b="0" kern="1200" dirty="0">
                <a:solidFill>
                  <a:schemeClr val="tx1"/>
                </a:solidFill>
                <a:effectLst/>
                <a:latin typeface="+mn-lt"/>
                <a:ea typeface="+mn-ea"/>
                <a:cs typeface="+mn-cs"/>
              </a:rPr>
              <a:t>GPE </a:t>
            </a:r>
            <a:r>
              <a:rPr lang="en-US" sz="1200" kern="1200" dirty="0">
                <a:solidFill>
                  <a:schemeClr val="tx1"/>
                </a:solidFill>
                <a:effectLst/>
                <a:latin typeface="+mn-lt"/>
                <a:ea typeface="+mn-ea"/>
                <a:cs typeface="+mn-cs"/>
              </a:rPr>
              <a:t>(geo-political entity). However, the term </a:t>
            </a:r>
            <a:r>
              <a:rPr lang="en-US" sz="1200" b="0" kern="1200" dirty="0">
                <a:solidFill>
                  <a:schemeClr val="tx1"/>
                </a:solidFill>
                <a:effectLst/>
                <a:latin typeface="+mn-lt"/>
                <a:ea typeface="+mn-ea"/>
                <a:cs typeface="+mn-cs"/>
              </a:rPr>
              <a:t>named entity </a:t>
            </a:r>
            <a:r>
              <a:rPr lang="en-US" sz="1200" kern="1200" dirty="0">
                <a:solidFill>
                  <a:schemeClr val="tx1"/>
                </a:solidFill>
                <a:effectLst/>
                <a:latin typeface="+mn-lt"/>
                <a:ea typeface="+mn-ea"/>
                <a:cs typeface="+mn-cs"/>
              </a:rPr>
              <a:t>is commonly extended to include things that aren’t entities per se, including dates, times, and other kinds of temporal expressions, and even numerical expressions like prices.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402823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text showing some sample Named Entity Recognition output. You'll see 13 mentions of named entities including 5 organizations, 4 locations, 2 times, 1 person, and 1 mention of money.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75919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Named entity tagging is a useful first step in lots of natural language understand-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tasks. In sentiment analysis we might want to know a consumer’s sentiment toward a particular entity. Entities are a useful first stage in question answering, or for linking text to information in structured knowledge sources like Wikipedia. And named entity tagging is also central to natural language understanding tasks of building semantic representations,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84250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Unlike part-of-speech tagging, where there is no segmentation problem since each word gets one tag, the task of named entity recognition is to find and label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spans </a:t>
            </a:r>
            <a:r>
              <a:rPr lang="en-US" sz="1200" kern="1200" dirty="0">
                <a:solidFill>
                  <a:schemeClr val="tx1"/>
                </a:solidFill>
                <a:effectLst/>
                <a:latin typeface="+mn-lt"/>
                <a:ea typeface="+mn-ea"/>
                <a:cs typeface="+mn-cs"/>
              </a:rPr>
              <a:t>of text, and is difficult partly because of the ambiguity of segmentation; we need to decide what’s an entity and what isn’t, and where the boundaries are.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Indeed, most words in a text will not be named entities.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difficulty is caused by type ambiguity the name Washington can refer to the educator Booker T Washington, the sports team, the location, or the geo-political entity.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40397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6A12441-541C-8049-9EB6-B7944644D433}" type="slidenum">
              <a:rPr lang="en-US"/>
              <a:pPr/>
              <a:t>2</a:t>
            </a:fld>
            <a:endParaRPr lang="en-US"/>
          </a:p>
        </p:txBody>
      </p:sp>
      <p:sp>
        <p:nvSpPr>
          <p:cNvPr id="6146" name="Rectangle 7"/>
          <p:cNvSpPr txBox="1">
            <a:spLocks noGrp="1" noChangeArrowheads="1"/>
          </p:cNvSpPr>
          <p:nvPr/>
        </p:nvSpPr>
        <p:spPr bwMode="auto">
          <a:xfrm>
            <a:off x="3883758" y="8946168"/>
            <a:ext cx="2985311" cy="463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lgn="r" eaLnBrk="0" hangingPunct="0"/>
            <a:fld id="{511E387A-761F-6A49-BCBC-FEFB84592E4B}" type="slidenum">
              <a:rPr lang="en-US" sz="1200">
                <a:latin typeface="Times New Roman" charset="0"/>
              </a:rPr>
              <a:pPr algn="r" eaLnBrk="0" hangingPunct="0"/>
              <a:t>2</a:t>
            </a:fld>
            <a:endParaRPr lang="en-US" sz="1200">
              <a:latin typeface="Times New Roman" charset="0"/>
            </a:endParaRPr>
          </a:p>
        </p:txBody>
      </p:sp>
      <p:sp>
        <p:nvSpPr>
          <p:cNvPr id="6147"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148" name="Rectangle 3"/>
          <p:cNvSpPr>
            <a:spLocks noGrp="1" noChangeArrowheads="1"/>
          </p:cNvSpPr>
          <p:nvPr>
            <p:ph type="body" idx="1"/>
          </p:nvPr>
        </p:nvSpPr>
        <p:spPr/>
        <p:txBody>
          <a:bodyPr/>
          <a:lstStyle/>
          <a:p>
            <a:r>
              <a:rPr lang="en-US" dirty="0"/>
              <a:t>From the earliest linguistic traditions (the Sanskrit grammarians </a:t>
            </a:r>
            <a:r>
              <a:rPr lang="en-US" dirty="0" err="1"/>
              <a:t>Yaska</a:t>
            </a:r>
            <a:r>
              <a:rPr lang="en-US" dirty="0"/>
              <a:t> and Panini in India, the Aristotle and the Stoics in Greece), came idea that words can be classified into grammatical categories, what we now call parts of speech, word classes, or sometimes just for short, POS or POS tags.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100 BCE, Dionysius </a:t>
            </a:r>
            <a:r>
              <a:rPr lang="en-US" sz="1200" kern="1200" dirty="0" err="1">
                <a:solidFill>
                  <a:schemeClr val="tx1"/>
                </a:solidFill>
                <a:effectLst/>
                <a:latin typeface="+mn-lt"/>
                <a:ea typeface="+mn-ea"/>
                <a:cs typeface="+mn-cs"/>
              </a:rPr>
              <a:t>Thrax</a:t>
            </a:r>
            <a:r>
              <a:rPr lang="en-US" sz="1200" kern="1200" dirty="0">
                <a:solidFill>
                  <a:schemeClr val="tx1"/>
                </a:solidFill>
                <a:effectLst/>
                <a:latin typeface="+mn-lt"/>
                <a:ea typeface="+mn-ea"/>
                <a:cs typeface="+mn-cs"/>
              </a:rPr>
              <a:t> settled on a set of eight that became the basis for descriptions of European languages for the next 2000 years.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durability of parts of speech through two millennia speaks to their centrality in models of human language.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standard approach to sequence labeling for a span-recognition problem like NER is </a:t>
            </a:r>
            <a:r>
              <a:rPr lang="en-US" sz="1200" b="0" kern="1200" dirty="0">
                <a:solidFill>
                  <a:schemeClr val="tx1"/>
                </a:solidFill>
                <a:effectLst/>
                <a:latin typeface="+mn-lt"/>
                <a:ea typeface="+mn-ea"/>
                <a:cs typeface="+mn-cs"/>
              </a:rPr>
              <a:t>BIO </a:t>
            </a:r>
            <a:r>
              <a:rPr lang="en-US" sz="1200" kern="1200" dirty="0">
                <a:solidFill>
                  <a:schemeClr val="tx1"/>
                </a:solidFill>
                <a:effectLst/>
                <a:latin typeface="+mn-lt"/>
                <a:ea typeface="+mn-ea"/>
                <a:cs typeface="+mn-cs"/>
              </a:rPr>
              <a:t>tagging (Ramshaw and Marcus, 1995). This is a method that allows us to treat NER like a word-by-word sequence labeling task, via tags that capture both the boundary and the named entity type. Consider the following sentence: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940780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shows the same sentence represented with </a:t>
            </a:r>
            <a:r>
              <a:rPr lang="en-US" sz="1200" b="0" kern="1200" dirty="0">
                <a:solidFill>
                  <a:schemeClr val="tx1"/>
                </a:solidFill>
                <a:effectLst/>
                <a:latin typeface="+mn-lt"/>
                <a:ea typeface="+mn-ea"/>
                <a:cs typeface="+mn-cs"/>
              </a:rPr>
              <a:t>BIO </a:t>
            </a:r>
            <a:r>
              <a:rPr lang="en-US" sz="1200" kern="1200" dirty="0">
                <a:solidFill>
                  <a:schemeClr val="tx1"/>
                </a:solidFill>
                <a:effectLst/>
                <a:latin typeface="+mn-lt"/>
                <a:ea typeface="+mn-ea"/>
                <a:cs typeface="+mn-cs"/>
              </a:rPr>
              <a:t>tagging.  Notice we have tags </a:t>
            </a:r>
            <a:r>
              <a:rPr lang="en-US" sz="1200" kern="1200" dirty="0" err="1">
                <a:solidFill>
                  <a:schemeClr val="tx1"/>
                </a:solidFill>
                <a:effectLst/>
                <a:latin typeface="+mn-lt"/>
                <a:ea typeface="+mn-ea"/>
                <a:cs typeface="+mn-cs"/>
              </a:rPr>
              <a:t>orrresponding</a:t>
            </a:r>
            <a:r>
              <a:rPr lang="en-US" sz="1200" kern="1200" dirty="0">
                <a:solidFill>
                  <a:schemeClr val="tx1"/>
                </a:solidFill>
                <a:effectLst/>
                <a:latin typeface="+mn-lt"/>
                <a:ea typeface="+mn-ea"/>
                <a:cs typeface="+mn-cs"/>
              </a:rPr>
              <a:t> to people, organizations, and locations.  And now we have one tag per token.</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683410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it work? </a:t>
            </a:r>
            <a:r>
              <a:rPr lang="en-US" sz="1200" kern="1200" dirty="0">
                <a:solidFill>
                  <a:schemeClr val="tx1"/>
                </a:solidFill>
                <a:effectLst/>
                <a:latin typeface="+mn-lt"/>
                <a:ea typeface="+mn-ea"/>
                <a:cs typeface="+mn-cs"/>
              </a:rPr>
              <a:t>In BIO tagging we label any token that </a:t>
            </a:r>
            <a:r>
              <a:rPr lang="en-US" sz="1200" i="1" kern="1200" dirty="0">
                <a:solidFill>
                  <a:schemeClr val="tx1"/>
                </a:solidFill>
                <a:effectLst/>
                <a:latin typeface="+mn-lt"/>
                <a:ea typeface="+mn-ea"/>
                <a:cs typeface="+mn-cs"/>
              </a:rPr>
              <a:t>begins </a:t>
            </a:r>
            <a:r>
              <a:rPr lang="en-US" sz="1200" kern="1200" dirty="0">
                <a:solidFill>
                  <a:schemeClr val="tx1"/>
                </a:solidFill>
                <a:effectLst/>
                <a:latin typeface="+mn-lt"/>
                <a:ea typeface="+mn-ea"/>
                <a:cs typeface="+mn-cs"/>
              </a:rPr>
              <a:t>a span of interest with the label B, tokens that occur </a:t>
            </a:r>
            <a:r>
              <a:rPr lang="en-US" sz="1200" i="1" kern="1200" dirty="0">
                <a:solidFill>
                  <a:schemeClr val="tx1"/>
                </a:solidFill>
                <a:effectLst/>
                <a:latin typeface="+mn-lt"/>
                <a:ea typeface="+mn-ea"/>
                <a:cs typeface="+mn-cs"/>
              </a:rPr>
              <a:t>inside </a:t>
            </a:r>
            <a:r>
              <a:rPr lang="en-US" sz="1200" kern="1200" dirty="0">
                <a:solidFill>
                  <a:schemeClr val="tx1"/>
                </a:solidFill>
                <a:effectLst/>
                <a:latin typeface="+mn-lt"/>
                <a:ea typeface="+mn-ea"/>
                <a:cs typeface="+mn-cs"/>
              </a:rPr>
              <a:t>a span are tagged with an I, and any tokens outside of any span of interest are labeled O. While there is only one O tag, we’ll have distinct B and I tags for each named entity class. The number of tags is thus 2</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+ 1 tags,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number of entity types.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BIO tagging has the advantage that we can represent the task in the same simple sequence modeling way as part-of-speech tagging: assigning a single label </a:t>
            </a:r>
            <a:r>
              <a:rPr lang="en-US" sz="1200" i="1" kern="1200" dirty="0" err="1">
                <a:solidFill>
                  <a:schemeClr val="tx1"/>
                </a:solidFill>
                <a:effectLst/>
                <a:latin typeface="+mn-lt"/>
                <a:ea typeface="+mn-ea"/>
                <a:cs typeface="+mn-cs"/>
              </a:rPr>
              <a:t>yi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each input word </a:t>
            </a:r>
            <a:r>
              <a:rPr lang="en-US" sz="1200" i="1" kern="1200" dirty="0">
                <a:solidFill>
                  <a:schemeClr val="tx1"/>
                </a:solidFill>
                <a:effectLst/>
                <a:latin typeface="+mn-lt"/>
                <a:ea typeface="+mn-ea"/>
                <a:cs typeface="+mn-cs"/>
              </a:rPr>
              <a:t>xi</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92825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variants of BIO tagging in which there is no B tag, or in which we add an End tag, or a </a:t>
            </a:r>
            <a:r>
              <a:rPr lang="en-US" dirty="0" err="1"/>
              <a:t>Signle</a:t>
            </a:r>
            <a:r>
              <a:rPr lang="en-US" dirty="0"/>
              <a:t> tag for single-words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509603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part of speech tagging, named entity recognition is done by supervised machine learning, where we have a human-labeled training set in which some text is marked up with named entity tags. We can use classic ML algorithms like HMMs or CRFs, or neural models.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09721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now seen the idea of named entity tagging, an important first step in many NLP algorithms.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3230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F18AB3F4-918E-41C6-9519-9D3CAF7260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4FA5157F-74CA-400D-9906-389BF01746E2}" type="slidenum">
              <a:rPr lang="fa-IR" altLang="en-US" i="0"/>
              <a:pPr eaLnBrk="1" hangingPunct="1"/>
              <a:t>29</a:t>
            </a:fld>
            <a:endParaRPr lang="en-US" altLang="en-US" i="0"/>
          </a:p>
        </p:txBody>
      </p:sp>
      <p:sp>
        <p:nvSpPr>
          <p:cNvPr id="69635" name="Rectangle 2">
            <a:extLst>
              <a:ext uri="{FF2B5EF4-FFF2-40B4-BE49-F238E27FC236}">
                <a16:creationId xmlns:a16="http://schemas.microsoft.com/office/drawing/2014/main" id="{2864D681-48FC-6618-8135-1471119F48C5}"/>
              </a:ext>
            </a:extLst>
          </p:cNvPr>
          <p:cNvSpPr>
            <a:spLocks noRot="1" noChangeArrowheads="1" noTextEdit="1"/>
          </p:cNvSpPr>
          <p:nvPr>
            <p:ph type="sldImg"/>
          </p:nvPr>
        </p:nvSpPr>
        <p:spPr>
          <a:ln/>
        </p:spPr>
      </p:sp>
      <p:sp>
        <p:nvSpPr>
          <p:cNvPr id="69636" name="Rectangle 3">
            <a:extLst>
              <a:ext uri="{FF2B5EF4-FFF2-40B4-BE49-F238E27FC236}">
                <a16:creationId xmlns:a16="http://schemas.microsoft.com/office/drawing/2014/main" id="{836E844B-DCF9-6A8E-9C42-27AFB01CFC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08DD6D38-83E7-7E7A-6734-6CF4234C90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44EBDFF7-BFF1-4382-B8A9-912DF8CC07E2}" type="slidenum">
              <a:rPr lang="fa-IR" altLang="en-US" i="0"/>
              <a:pPr eaLnBrk="1" hangingPunct="1"/>
              <a:t>30</a:t>
            </a:fld>
            <a:endParaRPr lang="en-US" altLang="en-US" i="0"/>
          </a:p>
        </p:txBody>
      </p:sp>
      <p:sp>
        <p:nvSpPr>
          <p:cNvPr id="70659" name="Rectangle 2">
            <a:extLst>
              <a:ext uri="{FF2B5EF4-FFF2-40B4-BE49-F238E27FC236}">
                <a16:creationId xmlns:a16="http://schemas.microsoft.com/office/drawing/2014/main" id="{AB367A6D-EF36-1624-6E9A-9011F2031136}"/>
              </a:ext>
            </a:extLst>
          </p:cNvPr>
          <p:cNvSpPr>
            <a:spLocks noRot="1" noChangeArrowheads="1" noTextEdit="1"/>
          </p:cNvSpPr>
          <p:nvPr>
            <p:ph type="sldImg"/>
          </p:nvPr>
        </p:nvSpPr>
        <p:spPr>
          <a:ln/>
        </p:spPr>
      </p:sp>
      <p:sp>
        <p:nvSpPr>
          <p:cNvPr id="70660" name="Rectangle 3">
            <a:extLst>
              <a:ext uri="{FF2B5EF4-FFF2-40B4-BE49-F238E27FC236}">
                <a16:creationId xmlns:a16="http://schemas.microsoft.com/office/drawing/2014/main" id="{0CF7A1FE-0942-7AA3-427E-271E69EA30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E2C8B9B-BB91-ABE9-E261-60098A0289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D9402228-FE8A-4D00-B5C6-458F3984F92A}" type="slidenum">
              <a:rPr lang="fa-IR" altLang="en-US" i="0"/>
              <a:pPr eaLnBrk="1" hangingPunct="1"/>
              <a:t>31</a:t>
            </a:fld>
            <a:endParaRPr lang="en-US" altLang="en-US" i="0"/>
          </a:p>
        </p:txBody>
      </p:sp>
      <p:sp>
        <p:nvSpPr>
          <p:cNvPr id="71683" name="Rectangle 2">
            <a:extLst>
              <a:ext uri="{FF2B5EF4-FFF2-40B4-BE49-F238E27FC236}">
                <a16:creationId xmlns:a16="http://schemas.microsoft.com/office/drawing/2014/main" id="{53BC4A81-E785-0EB4-0767-8897C979AA27}"/>
              </a:ext>
            </a:extLst>
          </p:cNvPr>
          <p:cNvSpPr>
            <a:spLocks noRot="1" noChangeArrowheads="1" noTextEdit="1"/>
          </p:cNvSpPr>
          <p:nvPr>
            <p:ph type="sldImg"/>
          </p:nvPr>
        </p:nvSpPr>
        <p:spPr>
          <a:ln/>
        </p:spPr>
      </p:sp>
      <p:sp>
        <p:nvSpPr>
          <p:cNvPr id="71684" name="Rectangle 3">
            <a:extLst>
              <a:ext uri="{FF2B5EF4-FFF2-40B4-BE49-F238E27FC236}">
                <a16:creationId xmlns:a16="http://schemas.microsoft.com/office/drawing/2014/main" id="{F9E43EB9-5F8F-02BB-EB85-7D432F2765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2CBDBCB7-36A3-BC37-0129-48B5B7E7B5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4B881221-444F-4B14-9250-CE82314F0E9D}" type="slidenum">
              <a:rPr lang="fa-IR" altLang="en-US" i="0"/>
              <a:pPr eaLnBrk="1" hangingPunct="1"/>
              <a:t>32</a:t>
            </a:fld>
            <a:endParaRPr lang="en-US" altLang="en-US" i="0"/>
          </a:p>
        </p:txBody>
      </p:sp>
      <p:sp>
        <p:nvSpPr>
          <p:cNvPr id="72707" name="Rectangle 2">
            <a:extLst>
              <a:ext uri="{FF2B5EF4-FFF2-40B4-BE49-F238E27FC236}">
                <a16:creationId xmlns:a16="http://schemas.microsoft.com/office/drawing/2014/main" id="{51D971C9-C42B-9B6C-BAB3-B0938EC5E78B}"/>
              </a:ext>
            </a:extLst>
          </p:cNvPr>
          <p:cNvSpPr>
            <a:spLocks noRot="1" noChangeArrowheads="1" noTextEdit="1"/>
          </p:cNvSpPr>
          <p:nvPr>
            <p:ph type="sldImg"/>
          </p:nvPr>
        </p:nvSpPr>
        <p:spPr>
          <a:ln/>
        </p:spPr>
      </p:sp>
      <p:sp>
        <p:nvSpPr>
          <p:cNvPr id="72708" name="Rectangle 3">
            <a:extLst>
              <a:ext uri="{FF2B5EF4-FFF2-40B4-BE49-F238E27FC236}">
                <a16:creationId xmlns:a16="http://schemas.microsoft.com/office/drawing/2014/main" id="{18522CE4-C166-EF65-9BF7-B8EB106DFC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07D92F1-8734-4144-B257-88D33EAF4046}" type="slidenum">
              <a:rPr lang="en-US"/>
              <a:pPr/>
              <a:t>3</a:t>
            </a:fld>
            <a:endParaRPr lang="en-US"/>
          </a:p>
        </p:txBody>
      </p:sp>
      <p:sp>
        <p:nvSpPr>
          <p:cNvPr id="17410" name="Rectangle 7"/>
          <p:cNvSpPr txBox="1">
            <a:spLocks noGrp="1" noChangeArrowheads="1"/>
          </p:cNvSpPr>
          <p:nvPr/>
        </p:nvSpPr>
        <p:spPr bwMode="auto">
          <a:xfrm>
            <a:off x="3883758" y="8946168"/>
            <a:ext cx="2985311" cy="463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lgn="r" eaLnBrk="0" hangingPunct="0"/>
            <a:fld id="{5625C148-C31F-2643-B3A9-4F14A87B232E}" type="slidenum">
              <a:rPr lang="en-US" sz="1200">
                <a:latin typeface="Times New Roman" charset="0"/>
              </a:rPr>
              <a:pPr algn="r" eaLnBrk="0" hangingPunct="0"/>
              <a:t>3</a:t>
            </a:fld>
            <a:endParaRPr lang="en-US" sz="1200">
              <a:latin typeface="Times New Roman" charset="0"/>
            </a:endParaRPr>
          </a:p>
        </p:txBody>
      </p:sp>
      <p:sp>
        <p:nvSpPr>
          <p:cNvPr id="17411" name="Rectangle 2"/>
          <p:cNvSpPr>
            <a:spLocks noGrp="1" noRot="1" noChangeAspect="1" noChangeArrowheads="1" noTextEdit="1"/>
          </p:cNvSpPr>
          <p:nvPr>
            <p:ph type="sldImg"/>
          </p:nvPr>
        </p:nvSpPr>
        <p:spPr>
          <a:xfrm>
            <a:off x="293688" y="704850"/>
            <a:ext cx="6259512" cy="3522663"/>
          </a:xfrm>
          <a:ln/>
          <a:extLst>
            <a:ext uri="{FAA26D3D-D897-4be2-8F04-BA451C77F1D7}">
              <ma14:placeholderFlag xmlns:ma14="http://schemas.microsoft.com/office/mac/drawingml/2011/main" xmlns="" val="1"/>
            </a:ext>
          </a:extLst>
        </p:spPr>
      </p:sp>
      <p:sp>
        <p:nvSpPr>
          <p:cNvPr id="17412" name="Rectangle 3"/>
          <p:cNvSpPr>
            <a:spLocks noGrp="1" noChangeArrowheads="1"/>
          </p:cNvSpPr>
          <p:nvPr>
            <p:ph type="body" idx="1"/>
          </p:nvPr>
        </p:nvSpPr>
        <p:spPr>
          <a:xfrm>
            <a:off x="912707" y="4464928"/>
            <a:ext cx="5019887" cy="4226754"/>
          </a:xfrm>
        </p:spPr>
        <p:txBody>
          <a:bodyPr lIns="92821" tIns="46410" rIns="92821" bIns="4641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talk about some parts of speech. While these word classes do have semantic tendencies—adjectives, for example, often describe </a:t>
            </a:r>
            <a:r>
              <a:rPr lang="en-US" sz="1200" i="1" kern="1200" dirty="0">
                <a:solidFill>
                  <a:schemeClr val="tx1"/>
                </a:solidFill>
                <a:effectLst/>
                <a:latin typeface="+mn-lt"/>
                <a:ea typeface="+mn-ea"/>
                <a:cs typeface="+mn-cs"/>
              </a:rPr>
              <a:t>properties </a:t>
            </a:r>
            <a:r>
              <a:rPr lang="en-US" sz="1200" kern="1200" dirty="0">
                <a:solidFill>
                  <a:schemeClr val="tx1"/>
                </a:solidFill>
                <a:effectLst/>
                <a:latin typeface="+mn-lt"/>
                <a:ea typeface="+mn-ea"/>
                <a:cs typeface="+mn-cs"/>
              </a:rPr>
              <a:t>and nouns </a:t>
            </a:r>
            <a:r>
              <a:rPr lang="en-US" sz="1200" i="1" kern="1200" dirty="0">
                <a:solidFill>
                  <a:schemeClr val="tx1"/>
                </a:solidFill>
                <a:effectLst/>
                <a:latin typeface="+mn-lt"/>
                <a:ea typeface="+mn-ea"/>
                <a:cs typeface="+mn-cs"/>
              </a:rPr>
              <a:t>people</a:t>
            </a:r>
            <a:r>
              <a:rPr lang="en-US" sz="1200" kern="1200" dirty="0">
                <a:solidFill>
                  <a:schemeClr val="tx1"/>
                </a:solidFill>
                <a:effectLst/>
                <a:latin typeface="+mn-lt"/>
                <a:ea typeface="+mn-ea"/>
                <a:cs typeface="+mn-cs"/>
              </a:rPr>
              <a:t>— parts of speech are defined instead based on their grammatical relationship with neighboring words or the morphological properties about their affixes.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Parts of speech fall into two broad categories: </a:t>
            </a:r>
            <a:r>
              <a:rPr lang="en-US" sz="1200" b="0" kern="1200" dirty="0">
                <a:solidFill>
                  <a:schemeClr val="tx1"/>
                </a:solidFill>
                <a:effectLst/>
                <a:latin typeface="+mn-lt"/>
                <a:ea typeface="+mn-ea"/>
                <a:cs typeface="+mn-cs"/>
              </a:rPr>
              <a:t>closed class </a:t>
            </a:r>
            <a:r>
              <a:rPr lang="en-US" sz="1200" kern="1200" dirty="0">
                <a:solidFill>
                  <a:schemeClr val="tx1"/>
                </a:solidFill>
                <a:effectLst/>
                <a:latin typeface="+mn-lt"/>
                <a:ea typeface="+mn-ea"/>
                <a:cs typeface="+mn-cs"/>
              </a:rPr>
              <a:t>and </a:t>
            </a:r>
            <a:r>
              <a:rPr lang="en-US" sz="1200" b="0" kern="1200" dirty="0">
                <a:solidFill>
                  <a:schemeClr val="tx1"/>
                </a:solidFill>
                <a:effectLst/>
                <a:latin typeface="+mn-lt"/>
                <a:ea typeface="+mn-ea"/>
                <a:cs typeface="+mn-cs"/>
              </a:rPr>
              <a:t>open class</a:t>
            </a:r>
            <a:r>
              <a:rPr lang="en-US" sz="1200" kern="1200" dirty="0">
                <a:solidFill>
                  <a:schemeClr val="tx1"/>
                </a:solidFill>
                <a:effectLst/>
                <a:latin typeface="+mn-lt"/>
                <a:ea typeface="+mn-ea"/>
                <a:cs typeface="+mn-cs"/>
              </a:rPr>
              <a:t>. Closed classes are those with relatively fixed membership, such as prepositions— new prepositions are rarely coined. By contrast, nouns and verbs are open classes— new nouns and verbs like </a:t>
            </a:r>
            <a:r>
              <a:rPr lang="en-US" sz="1200" i="1" kern="1200" dirty="0">
                <a:solidFill>
                  <a:schemeClr val="tx1"/>
                </a:solidFill>
                <a:effectLst/>
                <a:latin typeface="+mn-lt"/>
                <a:ea typeface="+mn-ea"/>
                <a:cs typeface="+mn-cs"/>
              </a:rPr>
              <a:t>iPhone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to fax </a:t>
            </a:r>
            <a:r>
              <a:rPr lang="en-US" sz="1200" kern="1200" dirty="0">
                <a:solidFill>
                  <a:schemeClr val="tx1"/>
                </a:solidFill>
                <a:effectLst/>
                <a:latin typeface="+mn-lt"/>
                <a:ea typeface="+mn-ea"/>
                <a:cs typeface="+mn-cs"/>
              </a:rPr>
              <a:t>are continually being created or borrowed. Closed class words are generally </a:t>
            </a:r>
            <a:r>
              <a:rPr lang="en-US" sz="1200" b="0" kern="1200" dirty="0">
                <a:solidFill>
                  <a:schemeClr val="tx1"/>
                </a:solidFill>
                <a:effectLst/>
                <a:latin typeface="+mn-lt"/>
                <a:ea typeface="+mn-ea"/>
                <a:cs typeface="+mn-cs"/>
              </a:rPr>
              <a:t>function words </a:t>
            </a:r>
            <a:r>
              <a:rPr lang="en-US" sz="1200" kern="1200" dirty="0">
                <a:solidFill>
                  <a:schemeClr val="tx1"/>
                </a:solidFill>
                <a:effectLst/>
                <a:latin typeface="+mn-lt"/>
                <a:ea typeface="+mn-ea"/>
                <a:cs typeface="+mn-cs"/>
              </a:rPr>
              <a:t>like </a:t>
            </a:r>
            <a:r>
              <a:rPr lang="en-US" sz="1200" i="1" kern="1200" dirty="0">
                <a:solidFill>
                  <a:schemeClr val="tx1"/>
                </a:solidFill>
                <a:effectLst/>
                <a:latin typeface="+mn-lt"/>
                <a:ea typeface="+mn-ea"/>
                <a:cs typeface="+mn-cs"/>
              </a:rPr>
              <a:t>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and</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you</a:t>
            </a:r>
            <a:r>
              <a:rPr lang="en-US" sz="1200" kern="1200" dirty="0">
                <a:solidFill>
                  <a:schemeClr val="tx1"/>
                </a:solidFill>
                <a:effectLst/>
                <a:latin typeface="+mn-lt"/>
                <a:ea typeface="+mn-ea"/>
                <a:cs typeface="+mn-cs"/>
              </a:rPr>
              <a:t>, which tend to be very short, occur frequently, and often have structuring uses in grammar.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Four major open classes occur in the languages of the world: </a:t>
            </a:r>
            <a:r>
              <a:rPr lang="en-US" sz="1200" b="0" kern="1200" dirty="0">
                <a:solidFill>
                  <a:schemeClr val="tx1"/>
                </a:solidFill>
                <a:effectLst/>
                <a:latin typeface="+mn-lt"/>
                <a:ea typeface="+mn-ea"/>
                <a:cs typeface="+mn-cs"/>
              </a:rPr>
              <a:t>nouns </a:t>
            </a:r>
            <a:r>
              <a:rPr lang="en-US" sz="1200" kern="1200" dirty="0">
                <a:solidFill>
                  <a:schemeClr val="tx1"/>
                </a:solidFill>
                <a:effectLst/>
                <a:latin typeface="+mn-lt"/>
                <a:ea typeface="+mn-ea"/>
                <a:cs typeface="+mn-cs"/>
              </a:rPr>
              <a:t>(including proper nouns), </a:t>
            </a:r>
            <a:r>
              <a:rPr lang="en-US" sz="1200" b="0" kern="1200" dirty="0">
                <a:solidFill>
                  <a:schemeClr val="tx1"/>
                </a:solidFill>
                <a:effectLst/>
                <a:latin typeface="+mn-lt"/>
                <a:ea typeface="+mn-ea"/>
                <a:cs typeface="+mn-cs"/>
              </a:rPr>
              <a:t>verbs</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adjectives</a:t>
            </a:r>
            <a:r>
              <a:rPr lang="en-US" sz="1200" kern="1200" dirty="0">
                <a:solidFill>
                  <a:schemeClr val="tx1"/>
                </a:solidFill>
                <a:effectLst/>
                <a:latin typeface="+mn-lt"/>
                <a:ea typeface="+mn-ea"/>
                <a:cs typeface="+mn-cs"/>
              </a:rPr>
              <a:t>, and </a:t>
            </a:r>
            <a:r>
              <a:rPr lang="en-US" sz="1200" b="0" kern="1200" dirty="0">
                <a:solidFill>
                  <a:schemeClr val="tx1"/>
                </a:solidFill>
                <a:effectLst/>
                <a:latin typeface="+mn-lt"/>
                <a:ea typeface="+mn-ea"/>
                <a:cs typeface="+mn-cs"/>
              </a:rPr>
              <a:t>adverbs</a:t>
            </a:r>
            <a:r>
              <a:rPr lang="en-US" sz="1200" kern="1200" dirty="0">
                <a:solidFill>
                  <a:schemeClr val="tx1"/>
                </a:solidFill>
                <a:effectLst/>
                <a:latin typeface="+mn-lt"/>
                <a:ea typeface="+mn-ea"/>
                <a:cs typeface="+mn-cs"/>
              </a:rPr>
              <a:t>, as well as the smaller open class of </a:t>
            </a:r>
            <a:r>
              <a:rPr lang="en-US" sz="1200" b="0" kern="1200" dirty="0">
                <a:solidFill>
                  <a:schemeClr val="tx1"/>
                </a:solidFill>
                <a:effectLst/>
                <a:latin typeface="+mn-lt"/>
                <a:ea typeface="+mn-ea"/>
                <a:cs typeface="+mn-cs"/>
              </a:rPr>
              <a:t>interjections</a:t>
            </a:r>
            <a:r>
              <a:rPr lang="en-US" sz="1200" kern="1200" dirty="0">
                <a:solidFill>
                  <a:schemeClr val="tx1"/>
                </a:solidFill>
                <a:effectLst/>
                <a:latin typeface="+mn-lt"/>
                <a:ea typeface="+mn-ea"/>
                <a:cs typeface="+mn-cs"/>
              </a:rPr>
              <a:t>. English has all five, although not every language does.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buFontTx/>
              <a:buNone/>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FE5B5416-3CD1-7856-3D70-3F0A480DED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5CE45C8B-7DE1-47D7-9A52-5A3B06B1AD9F}" type="slidenum">
              <a:rPr lang="fa-IR" altLang="en-US" i="0"/>
              <a:pPr eaLnBrk="1" hangingPunct="1"/>
              <a:t>33</a:t>
            </a:fld>
            <a:endParaRPr lang="en-US" altLang="en-US" i="0"/>
          </a:p>
        </p:txBody>
      </p:sp>
      <p:sp>
        <p:nvSpPr>
          <p:cNvPr id="73731" name="Rectangle 2">
            <a:extLst>
              <a:ext uri="{FF2B5EF4-FFF2-40B4-BE49-F238E27FC236}">
                <a16:creationId xmlns:a16="http://schemas.microsoft.com/office/drawing/2014/main" id="{A62D02E9-5CB0-97A9-5B54-32DFA5915575}"/>
              </a:ext>
            </a:extLst>
          </p:cNvPr>
          <p:cNvSpPr>
            <a:spLocks noRot="1" noChangeArrowheads="1" noTextEdit="1"/>
          </p:cNvSpPr>
          <p:nvPr>
            <p:ph type="sldImg"/>
          </p:nvPr>
        </p:nvSpPr>
        <p:spPr>
          <a:ln/>
        </p:spPr>
      </p:sp>
      <p:sp>
        <p:nvSpPr>
          <p:cNvPr id="73732" name="Rectangle 3">
            <a:extLst>
              <a:ext uri="{FF2B5EF4-FFF2-40B4-BE49-F238E27FC236}">
                <a16:creationId xmlns:a16="http://schemas.microsoft.com/office/drawing/2014/main" id="{76362240-DE7C-60EF-6FAF-A16EF1D654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7A9454B8-850C-E593-8CCF-F5E100D924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ACF2854B-22EC-48C0-BA6A-986542F5160F}" type="slidenum">
              <a:rPr lang="fa-IR" altLang="en-US" i="0"/>
              <a:pPr eaLnBrk="1" hangingPunct="1"/>
              <a:t>34</a:t>
            </a:fld>
            <a:endParaRPr lang="en-US" altLang="en-US" i="0"/>
          </a:p>
        </p:txBody>
      </p:sp>
      <p:sp>
        <p:nvSpPr>
          <p:cNvPr id="74755" name="Rectangle 2">
            <a:extLst>
              <a:ext uri="{FF2B5EF4-FFF2-40B4-BE49-F238E27FC236}">
                <a16:creationId xmlns:a16="http://schemas.microsoft.com/office/drawing/2014/main" id="{D24ABB7C-268A-FF86-0657-4BD852E75248}"/>
              </a:ext>
            </a:extLst>
          </p:cNvPr>
          <p:cNvSpPr>
            <a:spLocks noRot="1" noChangeArrowheads="1" noTextEdit="1"/>
          </p:cNvSpPr>
          <p:nvPr>
            <p:ph type="sldImg"/>
          </p:nvPr>
        </p:nvSpPr>
        <p:spPr>
          <a:ln/>
        </p:spPr>
      </p:sp>
      <p:sp>
        <p:nvSpPr>
          <p:cNvPr id="74756" name="Rectangle 3">
            <a:extLst>
              <a:ext uri="{FF2B5EF4-FFF2-40B4-BE49-F238E27FC236}">
                <a16:creationId xmlns:a16="http://schemas.microsoft.com/office/drawing/2014/main" id="{B2489316-FD8C-CB25-B853-EC44DBEF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2D488663-4801-156B-1353-16539EE620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F7C30CA0-8288-442B-AC77-3E5F6223C202}" type="slidenum">
              <a:rPr lang="fa-IR" altLang="en-US" i="0"/>
              <a:pPr eaLnBrk="1" hangingPunct="1"/>
              <a:t>35</a:t>
            </a:fld>
            <a:endParaRPr lang="en-US" altLang="en-US" i="0"/>
          </a:p>
        </p:txBody>
      </p:sp>
      <p:sp>
        <p:nvSpPr>
          <p:cNvPr id="75779" name="Rectangle 2">
            <a:extLst>
              <a:ext uri="{FF2B5EF4-FFF2-40B4-BE49-F238E27FC236}">
                <a16:creationId xmlns:a16="http://schemas.microsoft.com/office/drawing/2014/main" id="{EAFCDCDA-90AB-2343-D699-0DEF25ED77F8}"/>
              </a:ext>
            </a:extLst>
          </p:cNvPr>
          <p:cNvSpPr>
            <a:spLocks noRot="1" noChangeArrowheads="1" noTextEdit="1"/>
          </p:cNvSpPr>
          <p:nvPr>
            <p:ph type="sldImg"/>
          </p:nvPr>
        </p:nvSpPr>
        <p:spPr>
          <a:ln/>
        </p:spPr>
      </p:sp>
      <p:sp>
        <p:nvSpPr>
          <p:cNvPr id="75780" name="Rectangle 3">
            <a:extLst>
              <a:ext uri="{FF2B5EF4-FFF2-40B4-BE49-F238E27FC236}">
                <a16:creationId xmlns:a16="http://schemas.microsoft.com/office/drawing/2014/main" id="{61ED3707-3AC7-8C1C-D198-7CFDE5ED8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2C507BA2-CDF1-4772-F562-591447192D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457477D4-D6CA-4830-A7E4-2E5E96462569}" type="slidenum">
              <a:rPr lang="fa-IR" altLang="en-US" i="0"/>
              <a:pPr eaLnBrk="1" hangingPunct="1"/>
              <a:t>36</a:t>
            </a:fld>
            <a:endParaRPr lang="en-US" altLang="en-US" i="0"/>
          </a:p>
        </p:txBody>
      </p:sp>
      <p:sp>
        <p:nvSpPr>
          <p:cNvPr id="76803" name="Rectangle 2">
            <a:extLst>
              <a:ext uri="{FF2B5EF4-FFF2-40B4-BE49-F238E27FC236}">
                <a16:creationId xmlns:a16="http://schemas.microsoft.com/office/drawing/2014/main" id="{599BC016-94A0-7034-B4CB-80A1E6C5D1FD}"/>
              </a:ext>
            </a:extLst>
          </p:cNvPr>
          <p:cNvSpPr>
            <a:spLocks noRot="1" noChangeArrowheads="1" noTextEdit="1"/>
          </p:cNvSpPr>
          <p:nvPr>
            <p:ph type="sldImg"/>
          </p:nvPr>
        </p:nvSpPr>
        <p:spPr>
          <a:ln/>
        </p:spPr>
      </p:sp>
      <p:sp>
        <p:nvSpPr>
          <p:cNvPr id="76804" name="Rectangle 3">
            <a:extLst>
              <a:ext uri="{FF2B5EF4-FFF2-40B4-BE49-F238E27FC236}">
                <a16:creationId xmlns:a16="http://schemas.microsoft.com/office/drawing/2014/main" id="{58DCF41F-1514-8975-6033-E9F48FF79A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400174B2-29A2-01C3-87D3-84A3554D05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CEA9003E-CB67-4CE7-B3C2-8CE27259CBD9}" type="slidenum">
              <a:rPr lang="fa-IR" altLang="en-US" i="0"/>
              <a:pPr eaLnBrk="1" hangingPunct="1"/>
              <a:t>37</a:t>
            </a:fld>
            <a:endParaRPr lang="en-US" altLang="en-US" i="0"/>
          </a:p>
        </p:txBody>
      </p:sp>
      <p:sp>
        <p:nvSpPr>
          <p:cNvPr id="77827" name="Rectangle 2">
            <a:extLst>
              <a:ext uri="{FF2B5EF4-FFF2-40B4-BE49-F238E27FC236}">
                <a16:creationId xmlns:a16="http://schemas.microsoft.com/office/drawing/2014/main" id="{A7183AE9-577F-5C92-4521-25445A251344}"/>
              </a:ext>
            </a:extLst>
          </p:cNvPr>
          <p:cNvSpPr>
            <a:spLocks noRot="1" noChangeArrowheads="1" noTextEdit="1"/>
          </p:cNvSpPr>
          <p:nvPr>
            <p:ph type="sldImg"/>
          </p:nvPr>
        </p:nvSpPr>
        <p:spPr>
          <a:ln/>
        </p:spPr>
      </p:sp>
      <p:sp>
        <p:nvSpPr>
          <p:cNvPr id="77828" name="Rectangle 3">
            <a:extLst>
              <a:ext uri="{FF2B5EF4-FFF2-40B4-BE49-F238E27FC236}">
                <a16:creationId xmlns:a16="http://schemas.microsoft.com/office/drawing/2014/main" id="{CFDA0F9B-126B-5738-09DE-1771687D62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0447A7E8-3451-4731-BC95-4E946E320A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520E85BC-91B2-442C-9AFF-52E4A53BAE9A}" type="slidenum">
              <a:rPr lang="fa-IR" altLang="en-US" i="0"/>
              <a:pPr eaLnBrk="1" hangingPunct="1"/>
              <a:t>38</a:t>
            </a:fld>
            <a:endParaRPr lang="en-US" altLang="en-US" i="0"/>
          </a:p>
        </p:txBody>
      </p:sp>
      <p:sp>
        <p:nvSpPr>
          <p:cNvPr id="78851" name="Rectangle 2">
            <a:extLst>
              <a:ext uri="{FF2B5EF4-FFF2-40B4-BE49-F238E27FC236}">
                <a16:creationId xmlns:a16="http://schemas.microsoft.com/office/drawing/2014/main" id="{FED05A36-DAA3-2AB8-195D-2C2C58412460}"/>
              </a:ext>
            </a:extLst>
          </p:cNvPr>
          <p:cNvSpPr>
            <a:spLocks noRot="1" noChangeArrowheads="1" noTextEdit="1"/>
          </p:cNvSpPr>
          <p:nvPr>
            <p:ph type="sldImg"/>
          </p:nvPr>
        </p:nvSpPr>
        <p:spPr>
          <a:ln/>
        </p:spPr>
      </p:sp>
      <p:sp>
        <p:nvSpPr>
          <p:cNvPr id="78852" name="Rectangle 3">
            <a:extLst>
              <a:ext uri="{FF2B5EF4-FFF2-40B4-BE49-F238E27FC236}">
                <a16:creationId xmlns:a16="http://schemas.microsoft.com/office/drawing/2014/main" id="{F534082C-CFF8-65D6-8502-3A628F4528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FD3D3919-4DD3-A6DD-D7FE-9EB3D9973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48B1DB5E-D3CC-44EF-A613-F0469BC698B4}" type="slidenum">
              <a:rPr lang="fa-IR" altLang="en-US" i="0"/>
              <a:pPr eaLnBrk="1" hangingPunct="1"/>
              <a:t>42</a:t>
            </a:fld>
            <a:endParaRPr lang="en-US" altLang="en-US" i="0"/>
          </a:p>
        </p:txBody>
      </p:sp>
      <p:sp>
        <p:nvSpPr>
          <p:cNvPr id="90115" name="Rectangle 2">
            <a:extLst>
              <a:ext uri="{FF2B5EF4-FFF2-40B4-BE49-F238E27FC236}">
                <a16:creationId xmlns:a16="http://schemas.microsoft.com/office/drawing/2014/main" id="{14D2567B-95AB-7444-AE44-11068B201745}"/>
              </a:ext>
            </a:extLst>
          </p:cNvPr>
          <p:cNvSpPr>
            <a:spLocks noRot="1" noChangeArrowheads="1" noTextEdit="1"/>
          </p:cNvSpPr>
          <p:nvPr>
            <p:ph type="sldImg"/>
          </p:nvPr>
        </p:nvSpPr>
        <p:spPr>
          <a:ln/>
        </p:spPr>
      </p:sp>
      <p:sp>
        <p:nvSpPr>
          <p:cNvPr id="90116" name="Rectangle 3">
            <a:extLst>
              <a:ext uri="{FF2B5EF4-FFF2-40B4-BE49-F238E27FC236}">
                <a16:creationId xmlns:a16="http://schemas.microsoft.com/office/drawing/2014/main" id="{FDCB1747-AB35-D529-FD0E-7D8C21B43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3B8B042-3A89-9333-96E6-913A838CA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3385EC33-8C47-487B-AC52-743A1AFC008E}" type="slidenum">
              <a:rPr lang="fa-IR" altLang="en-US" i="0"/>
              <a:pPr eaLnBrk="1" hangingPunct="1"/>
              <a:t>43</a:t>
            </a:fld>
            <a:endParaRPr lang="en-US" altLang="en-US" i="0"/>
          </a:p>
        </p:txBody>
      </p:sp>
      <p:sp>
        <p:nvSpPr>
          <p:cNvPr id="91139" name="Rectangle 2">
            <a:extLst>
              <a:ext uri="{FF2B5EF4-FFF2-40B4-BE49-F238E27FC236}">
                <a16:creationId xmlns:a16="http://schemas.microsoft.com/office/drawing/2014/main" id="{C8345459-16DA-1D0B-3F83-3E1C52EB207A}"/>
              </a:ext>
            </a:extLst>
          </p:cNvPr>
          <p:cNvSpPr>
            <a:spLocks noRot="1" noChangeArrowheads="1" noTextEdit="1"/>
          </p:cNvSpPr>
          <p:nvPr>
            <p:ph type="sldImg"/>
          </p:nvPr>
        </p:nvSpPr>
        <p:spPr>
          <a:ln/>
        </p:spPr>
      </p:sp>
      <p:sp>
        <p:nvSpPr>
          <p:cNvPr id="91140" name="Rectangle 3">
            <a:extLst>
              <a:ext uri="{FF2B5EF4-FFF2-40B4-BE49-F238E27FC236}">
                <a16:creationId xmlns:a16="http://schemas.microsoft.com/office/drawing/2014/main" id="{8001D746-3291-2832-7D76-6C5FB594F9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en-US">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Nouns </a:t>
            </a:r>
            <a:r>
              <a:rPr lang="en-US" sz="1200" kern="1200" dirty="0">
                <a:solidFill>
                  <a:schemeClr val="tx1"/>
                </a:solidFill>
                <a:effectLst/>
                <a:latin typeface="+mn-lt"/>
                <a:ea typeface="+mn-ea"/>
                <a:cs typeface="+mn-cs"/>
              </a:rPr>
              <a:t>are words for people, places, or things, but include others as well. </a:t>
            </a:r>
            <a:r>
              <a:rPr lang="en-US" sz="1200" b="0" kern="1200" dirty="0">
                <a:solidFill>
                  <a:schemeClr val="tx1"/>
                </a:solidFill>
                <a:effectLst/>
                <a:latin typeface="+mn-lt"/>
                <a:ea typeface="+mn-ea"/>
                <a:cs typeface="+mn-cs"/>
              </a:rPr>
              <a:t>Common nouns </a:t>
            </a:r>
            <a:r>
              <a:rPr lang="en-US" sz="1200" kern="1200" dirty="0">
                <a:solidFill>
                  <a:schemeClr val="tx1"/>
                </a:solidFill>
                <a:effectLst/>
                <a:latin typeface="+mn-lt"/>
                <a:ea typeface="+mn-ea"/>
                <a:cs typeface="+mn-cs"/>
              </a:rPr>
              <a:t>include concrete terms like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mango</a:t>
            </a:r>
            <a:r>
              <a:rPr lang="en-US" sz="1200" kern="1200" dirty="0">
                <a:solidFill>
                  <a:schemeClr val="tx1"/>
                </a:solidFill>
                <a:effectLst/>
                <a:latin typeface="+mn-lt"/>
                <a:ea typeface="+mn-ea"/>
                <a:cs typeface="+mn-cs"/>
              </a:rPr>
              <a:t>, abstractions like </a:t>
            </a:r>
            <a:r>
              <a:rPr lang="en-US" sz="1200" i="1" kern="1200" dirty="0">
                <a:solidFill>
                  <a:schemeClr val="tx1"/>
                </a:solidFill>
                <a:effectLst/>
                <a:latin typeface="+mn-lt"/>
                <a:ea typeface="+mn-ea"/>
                <a:cs typeface="+mn-cs"/>
              </a:rPr>
              <a:t>algorithm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beauty</a:t>
            </a:r>
            <a:r>
              <a:rPr lang="en-US" sz="1200" kern="1200" dirty="0">
                <a:solidFill>
                  <a:schemeClr val="tx1"/>
                </a:solidFill>
                <a:effectLst/>
                <a:latin typeface="+mn-lt"/>
                <a:ea typeface="+mn-ea"/>
                <a:cs typeface="+mn-cs"/>
              </a:rPr>
              <a:t>, and verb-like terms like </a:t>
            </a:r>
            <a:r>
              <a:rPr lang="en-US" sz="1200" i="1" kern="1200" dirty="0">
                <a:solidFill>
                  <a:schemeClr val="tx1"/>
                </a:solidFill>
                <a:effectLst/>
                <a:latin typeface="+mn-lt"/>
                <a:ea typeface="+mn-ea"/>
                <a:cs typeface="+mn-cs"/>
              </a:rPr>
              <a:t>pacing </a:t>
            </a:r>
            <a:r>
              <a:rPr lang="en-US" sz="1200" kern="1200" dirty="0">
                <a:solidFill>
                  <a:schemeClr val="tx1"/>
                </a:solidFill>
                <a:effectLst/>
                <a:latin typeface="+mn-lt"/>
                <a:ea typeface="+mn-ea"/>
                <a:cs typeface="+mn-cs"/>
              </a:rPr>
              <a:t>as in </a:t>
            </a:r>
            <a:r>
              <a:rPr lang="en-US" sz="1200" i="1" kern="1200" dirty="0">
                <a:solidFill>
                  <a:schemeClr val="tx1"/>
                </a:solidFill>
                <a:effectLst/>
                <a:latin typeface="+mn-lt"/>
                <a:ea typeface="+mn-ea"/>
                <a:cs typeface="+mn-cs"/>
              </a:rPr>
              <a:t>His pacing to and </a:t>
            </a:r>
            <a:r>
              <a:rPr lang="en-US" sz="1200" i="1" kern="1200" dirty="0" err="1">
                <a:solidFill>
                  <a:schemeClr val="tx1"/>
                </a:solidFill>
                <a:effectLst/>
                <a:latin typeface="+mn-lt"/>
                <a:ea typeface="+mn-ea"/>
                <a:cs typeface="+mn-cs"/>
              </a:rPr>
              <a:t>fro</a:t>
            </a:r>
            <a:r>
              <a:rPr lang="en-US" sz="1200" i="1" kern="1200" dirty="0">
                <a:solidFill>
                  <a:schemeClr val="tx1"/>
                </a:solidFill>
                <a:effectLst/>
                <a:latin typeface="+mn-lt"/>
                <a:ea typeface="+mn-ea"/>
                <a:cs typeface="+mn-cs"/>
              </a:rPr>
              <a:t> became quite annoying</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Verbs </a:t>
            </a:r>
            <a:r>
              <a:rPr lang="en-US" sz="1200" kern="1200" dirty="0">
                <a:solidFill>
                  <a:schemeClr val="tx1"/>
                </a:solidFill>
                <a:effectLst/>
                <a:latin typeface="+mn-lt"/>
                <a:ea typeface="+mn-ea"/>
                <a:cs typeface="+mn-cs"/>
              </a:rPr>
              <a:t>refer to actions and processes, including open-class main verbs like </a:t>
            </a:r>
            <a:r>
              <a:rPr lang="en-US" sz="1200" i="1" kern="1200" dirty="0">
                <a:solidFill>
                  <a:schemeClr val="tx1"/>
                </a:solidFill>
                <a:effectLst/>
                <a:latin typeface="+mn-lt"/>
                <a:ea typeface="+mn-ea"/>
                <a:cs typeface="+mn-cs"/>
              </a:rPr>
              <a:t>draw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provide</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go</a:t>
            </a:r>
            <a:r>
              <a:rPr lang="en-US" sz="1200" kern="1200" dirty="0">
                <a:solidFill>
                  <a:schemeClr val="tx1"/>
                </a:solidFill>
                <a:effectLst/>
                <a:latin typeface="+mn-lt"/>
                <a:ea typeface="+mn-ea"/>
                <a:cs typeface="+mn-cs"/>
              </a:rPr>
              <a:t>. and closed-class auxiliary verbs like "can", "will", "had" </a:t>
            </a:r>
            <a:r>
              <a:rPr lang="en-US" sz="1200" b="0" kern="1200" dirty="0">
                <a:solidFill>
                  <a:schemeClr val="tx1"/>
                </a:solidFill>
                <a:effectLst/>
                <a:latin typeface="+mn-lt"/>
                <a:ea typeface="+mn-ea"/>
                <a:cs typeface="+mn-cs"/>
              </a:rPr>
              <a:t>Auxiliary </a:t>
            </a:r>
            <a:r>
              <a:rPr lang="en-US" sz="1200" kern="1200" dirty="0">
                <a:solidFill>
                  <a:schemeClr val="tx1"/>
                </a:solidFill>
                <a:effectLst/>
                <a:latin typeface="+mn-lt"/>
                <a:ea typeface="+mn-ea"/>
                <a:cs typeface="+mn-cs"/>
              </a:rPr>
              <a:t>verbs can mark semantic features of a main verb such as its tense, aspect, or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Adjectives </a:t>
            </a:r>
            <a:r>
              <a:rPr lang="en-US" sz="1200" kern="1200" dirty="0">
                <a:solidFill>
                  <a:schemeClr val="tx1"/>
                </a:solidFill>
                <a:effectLst/>
                <a:latin typeface="+mn-lt"/>
                <a:ea typeface="+mn-ea"/>
                <a:cs typeface="+mn-cs"/>
              </a:rPr>
              <a:t>often describe properties or qualities of nouns, like color (</a:t>
            </a:r>
            <a:r>
              <a:rPr lang="en-US" sz="1200" i="1" kern="1200" dirty="0">
                <a:solidFill>
                  <a:schemeClr val="tx1"/>
                </a:solidFill>
                <a:effectLst/>
                <a:latin typeface="+mn-lt"/>
                <a:ea typeface="+mn-ea"/>
                <a:cs typeface="+mn-cs"/>
              </a:rPr>
              <a:t>white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black</a:t>
            </a:r>
            <a:r>
              <a:rPr lang="en-US" sz="1200" kern="1200" dirty="0">
                <a:solidFill>
                  <a:schemeClr val="tx1"/>
                </a:solidFill>
                <a:effectLst/>
                <a:latin typeface="+mn-lt"/>
                <a:ea typeface="+mn-ea"/>
                <a:cs typeface="+mn-cs"/>
              </a:rPr>
              <a:t>), age (</a:t>
            </a:r>
            <a:r>
              <a:rPr lang="en-US" sz="1200" i="1" kern="1200" dirty="0">
                <a:solidFill>
                  <a:schemeClr val="tx1"/>
                </a:solidFill>
                <a:effectLst/>
                <a:latin typeface="+mn-lt"/>
                <a:ea typeface="+mn-ea"/>
                <a:cs typeface="+mn-cs"/>
              </a:rPr>
              <a:t>old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young</a:t>
            </a:r>
            <a:r>
              <a:rPr lang="en-US" sz="1200" kern="1200" dirty="0">
                <a:solidFill>
                  <a:schemeClr val="tx1"/>
                </a:solidFill>
                <a:effectLst/>
                <a:latin typeface="+mn-lt"/>
                <a:ea typeface="+mn-ea"/>
                <a:cs typeface="+mn-cs"/>
              </a:rPr>
              <a:t>), and value (</a:t>
            </a:r>
            <a:r>
              <a:rPr lang="en-US" sz="1200" i="1" kern="1200" dirty="0">
                <a:solidFill>
                  <a:schemeClr val="tx1"/>
                </a:solidFill>
                <a:effectLst/>
                <a:latin typeface="+mn-lt"/>
                <a:ea typeface="+mn-ea"/>
                <a:cs typeface="+mn-cs"/>
              </a:rPr>
              <a:t>good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bad</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closed class or function words include </a:t>
            </a:r>
            <a:r>
              <a:rPr lang="en-US" sz="1200" b="0" kern="1200" dirty="0">
                <a:solidFill>
                  <a:schemeClr val="tx1"/>
                </a:solidFill>
                <a:effectLst/>
                <a:latin typeface="+mn-lt"/>
                <a:ea typeface="+mn-ea"/>
                <a:cs typeface="+mn-cs"/>
              </a:rPr>
              <a:t>Pronouns </a:t>
            </a:r>
            <a:r>
              <a:rPr lang="en-US" sz="1200" kern="1200" dirty="0">
                <a:solidFill>
                  <a:schemeClr val="tx1"/>
                </a:solidFill>
                <a:effectLst/>
                <a:latin typeface="+mn-lt"/>
                <a:ea typeface="+mn-ea"/>
                <a:cs typeface="+mn-cs"/>
              </a:rPr>
              <a:t>act as a shorthand for referring to an entity or event,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conjunctions </a:t>
            </a:r>
            <a:r>
              <a:rPr lang="en-US" sz="1200" b="0" kern="1200" dirty="0">
                <a:solidFill>
                  <a:schemeClr val="tx1"/>
                </a:solidFill>
                <a:effectLst/>
                <a:latin typeface="+mn-lt"/>
                <a:ea typeface="+mn-ea"/>
                <a:cs typeface="+mn-cs"/>
              </a:rPr>
              <a:t>that </a:t>
            </a:r>
            <a:r>
              <a:rPr lang="en-US" sz="1200" kern="1200" dirty="0">
                <a:solidFill>
                  <a:schemeClr val="tx1"/>
                </a:solidFill>
                <a:effectLst/>
                <a:latin typeface="+mn-lt"/>
                <a:ea typeface="+mn-ea"/>
                <a:cs typeface="+mn-cs"/>
              </a:rPr>
              <a:t>join two phrases, clauses, or sentences, including Coordinating </a:t>
            </a:r>
            <a:r>
              <a:rPr lang="en-US" sz="1200" kern="1200" dirty="0" err="1">
                <a:solidFill>
                  <a:schemeClr val="tx1"/>
                </a:solidFill>
                <a:effectLst/>
                <a:latin typeface="+mn-lt"/>
                <a:ea typeface="+mn-ea"/>
                <a:cs typeface="+mn-cs"/>
              </a:rPr>
              <a:t>conjunc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like </a:t>
            </a:r>
            <a:r>
              <a:rPr lang="en-US" sz="1200" i="1" kern="1200" dirty="0">
                <a:solidFill>
                  <a:schemeClr val="tx1"/>
                </a:solidFill>
                <a:effectLst/>
                <a:latin typeface="+mn-lt"/>
                <a:ea typeface="+mn-ea"/>
                <a:cs typeface="+mn-cs"/>
              </a:rPr>
              <a:t>and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or</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but, or subordinating conjunctions like  that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“I thought that you might like some milk”  that links "the verb thought" with the  clause "you might like some milk".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784202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41BAE1-A481-E94A-B7BA-6707B07F446A}" type="slidenum">
              <a:rPr lang="en-US"/>
              <a:pPr/>
              <a:t>5</a:t>
            </a:fld>
            <a:endParaRPr lang="en-US"/>
          </a:p>
        </p:txBody>
      </p:sp>
      <p:sp>
        <p:nvSpPr>
          <p:cNvPr id="45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5059"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Part-of-speech tagging </a:t>
            </a:r>
            <a:r>
              <a:rPr lang="en-US" sz="1200" kern="1200" dirty="0">
                <a:solidFill>
                  <a:schemeClr val="tx1"/>
                </a:solidFill>
                <a:effectLst/>
                <a:latin typeface="+mn-lt"/>
                <a:ea typeface="+mn-ea"/>
                <a:cs typeface="+mn-cs"/>
              </a:rPr>
              <a:t>is the process of assigning a part-of-speech to each word in a text.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Tagging is a </a:t>
            </a:r>
            <a:r>
              <a:rPr lang="en-US" sz="1200" b="1" kern="1200" dirty="0">
                <a:solidFill>
                  <a:schemeClr val="tx1"/>
                </a:solidFill>
                <a:effectLst/>
                <a:latin typeface="+mn-lt"/>
                <a:ea typeface="+mn-ea"/>
                <a:cs typeface="+mn-cs"/>
              </a:rPr>
              <a:t>disambiguation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task; words are </a:t>
            </a:r>
            <a:r>
              <a:rPr lang="en-US" sz="1200" b="0" kern="1200" dirty="0">
                <a:solidFill>
                  <a:schemeClr val="tx1"/>
                </a:solidFill>
                <a:effectLst/>
                <a:latin typeface="+mn-lt"/>
                <a:ea typeface="+mn-ea"/>
                <a:cs typeface="+mn-cs"/>
              </a:rPr>
              <a:t>ambiguous </a:t>
            </a:r>
            <a:r>
              <a:rPr lang="en-US" sz="1200" kern="1200" dirty="0">
                <a:solidFill>
                  <a:schemeClr val="tx1"/>
                </a:solidFill>
                <a:effectLst/>
                <a:latin typeface="+mn-lt"/>
                <a:ea typeface="+mn-ea"/>
                <a:cs typeface="+mn-cs"/>
              </a:rPr>
              <a:t>—have more than one possible part-of-speech—and the goal is to find the correct tag for the situation.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book </a:t>
            </a:r>
            <a:r>
              <a:rPr lang="en-US" sz="1200" kern="1200" dirty="0">
                <a:solidFill>
                  <a:schemeClr val="tx1"/>
                </a:solidFill>
                <a:effectLst/>
                <a:latin typeface="+mn-lt"/>
                <a:ea typeface="+mn-ea"/>
                <a:cs typeface="+mn-cs"/>
              </a:rPr>
              <a:t>can be a verb (</a:t>
            </a:r>
            <a:r>
              <a:rPr lang="en-US" sz="1200" i="1" kern="1200" dirty="0">
                <a:solidFill>
                  <a:schemeClr val="tx1"/>
                </a:solidFill>
                <a:effectLst/>
                <a:latin typeface="+mn-lt"/>
                <a:ea typeface="+mn-ea"/>
                <a:cs typeface="+mn-cs"/>
              </a:rPr>
              <a:t>book that flight</a:t>
            </a:r>
            <a:r>
              <a:rPr lang="en-US" sz="1200" kern="1200" dirty="0">
                <a:solidFill>
                  <a:schemeClr val="tx1"/>
                </a:solidFill>
                <a:effectLst/>
                <a:latin typeface="+mn-lt"/>
                <a:ea typeface="+mn-ea"/>
                <a:cs typeface="+mn-cs"/>
              </a:rPr>
              <a:t>) or a noun (</a:t>
            </a:r>
            <a:r>
              <a:rPr lang="en-US" sz="1200" i="1" kern="1200" dirty="0">
                <a:solidFill>
                  <a:schemeClr val="tx1"/>
                </a:solidFill>
                <a:effectLst/>
                <a:latin typeface="+mn-lt"/>
                <a:ea typeface="+mn-ea"/>
                <a:cs typeface="+mn-cs"/>
              </a:rPr>
              <a:t>hand me that book</a:t>
            </a:r>
            <a:r>
              <a:rPr lang="en-US" sz="1200" kern="1200" dirty="0">
                <a:solidFill>
                  <a:schemeClr val="tx1"/>
                </a:solidFill>
                <a:effectLst/>
                <a:latin typeface="+mn-lt"/>
                <a:ea typeface="+mn-ea"/>
                <a:cs typeface="+mn-cs"/>
              </a:rPr>
              <a:t>). </a:t>
            </a:r>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sketch of part of speech tagging. The input is a sequence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xn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(tokenized) words and a </a:t>
            </a:r>
            <a:r>
              <a:rPr lang="en-US" sz="1200" b="1" kern="1200" dirty="0" err="1">
                <a:solidFill>
                  <a:schemeClr val="tx1"/>
                </a:solidFill>
                <a:effectLst/>
                <a:latin typeface="+mn-lt"/>
                <a:ea typeface="+mn-ea"/>
                <a:cs typeface="+mn-cs"/>
              </a:rPr>
              <a:t>tagset</a:t>
            </a:r>
            <a:r>
              <a:rPr lang="en-US" sz="1200" kern="1200" dirty="0">
                <a:solidFill>
                  <a:schemeClr val="tx1"/>
                </a:solidFill>
                <a:effectLst/>
                <a:latin typeface="+mn-lt"/>
                <a:ea typeface="+mn-ea"/>
                <a:cs typeface="+mn-cs"/>
              </a:rPr>
              <a:t>, and the output is a sequence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yn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tags, each output </a:t>
            </a:r>
            <a:r>
              <a:rPr lang="en-US" sz="1200" i="1" kern="1200" dirty="0" err="1">
                <a:solidFill>
                  <a:schemeClr val="tx1"/>
                </a:solidFill>
                <a:effectLst/>
                <a:latin typeface="+mn-lt"/>
                <a:ea typeface="+mn-ea"/>
                <a:cs typeface="+mn-cs"/>
              </a:rPr>
              <a:t>yi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corresponding exactly to one input </a:t>
            </a:r>
            <a:r>
              <a:rPr lang="en-US" sz="1200" i="1" kern="1200" dirty="0">
                <a:solidFill>
                  <a:schemeClr val="tx1"/>
                </a:solidFill>
                <a:effectLst/>
                <a:latin typeface="+mn-lt"/>
                <a:ea typeface="+mn-ea"/>
                <a:cs typeface="+mn-cs"/>
              </a:rPr>
              <a:t>xi</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833814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sample tagged sentences. Notice that we have to make decisions about segmentation (punctuation, or the English 's is often segmented off as a particular), and the same word can have different tags in different sentences.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3050885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speech tagging is useful for NLP tasks, most notably for parsing, where it has long played a part, but also for machine translation, sentiment, or even text-to-speech systems.  For example "lead" is pronounced "lead" when it is a noun, but "lead" when it is a verb, or "object" is pronounced </a:t>
            </a:r>
            <a:r>
              <a:rPr lang="en-US" dirty="0" err="1"/>
              <a:t>OBject</a:t>
            </a:r>
            <a:r>
              <a:rPr lang="en-US" dirty="0"/>
              <a:t>  when it is a noun, but object when it is a verb.</a:t>
            </a:r>
          </a:p>
          <a:p>
            <a:endParaRPr lang="en-US" dirty="0"/>
          </a:p>
          <a:p>
            <a:r>
              <a:rPr lang="en-US" dirty="0"/>
              <a:t>Tagging is also important for linguistic or language-analytic computational tasks, like studying the creation of new words, or measuring meaning similarity or difference.</a:t>
            </a:r>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2228787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265626-52F0-F143-B284-71EA0A24C968}" type="slidenum">
              <a:rPr lang="en-US"/>
              <a:pPr/>
              <a:t>11</a:t>
            </a:fld>
            <a:endParaRPr lang="en-US"/>
          </a:p>
        </p:txBody>
      </p:sp>
      <p:sp>
        <p:nvSpPr>
          <p:cNvPr id="921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92163" name="Rectangle 3"/>
          <p:cNvSpPr>
            <a:spLocks noGrp="1" noChangeArrowheads="1"/>
          </p:cNvSpPr>
          <p:nvPr>
            <p:ph type="body" idx="1"/>
          </p:nvPr>
        </p:nvSpPr>
        <p:spPr/>
        <p:txBody>
          <a:bodyPr/>
          <a:lstStyle/>
          <a:p>
            <a:r>
              <a:rPr lang="en-US" dirty="0"/>
              <a:t>How hard is POS tagging.  In English, only 15% of word types are ambiguous.  So 85% of words don't need any disambiguating; Janet is always a proper noun, hesitantly is always an adverb.</a:t>
            </a:r>
          </a:p>
          <a:p>
            <a:endParaRPr lang="en-US" dirty="0"/>
          </a:p>
          <a:p>
            <a:r>
              <a:rPr lang="en-US" dirty="0"/>
              <a:t>But those 15% ambiguous words tend to be common words, and so they occur far more than 15% of the time; indeed around 60% of word tokens in running text are ambiguous.  So for example the word "back" can have one of 5 part of speech tags.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4/14/2024</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4/14/2024</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4/14/2024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4/14/2024</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945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4/14/2024</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 id="2147483744" r:id="rId7"/>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4000" dirty="0">
                <a:solidFill>
                  <a:schemeClr val="bg1"/>
                </a:solidFill>
                <a:ea typeface="Franklin Gothic Book" charset="0"/>
                <a:cs typeface="Franklin Gothic Book" charset="0"/>
              </a:rPr>
              <a:t>Sequence Labeling for Part of Speech and Named Entities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Part of Speech Tagging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58455895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p:txBody>
          <a:bodyPr/>
          <a:lstStyle/>
          <a:p>
            <a:r>
              <a:rPr lang="en-US" dirty="0"/>
              <a:t>Why Part of Speech Tagging?</a:t>
            </a:r>
          </a:p>
        </p:txBody>
      </p:sp>
      <p:sp>
        <p:nvSpPr>
          <p:cNvPr id="542723" name="Rectangle 1027"/>
          <p:cNvSpPr>
            <a:spLocks noGrp="1" noChangeArrowheads="1"/>
          </p:cNvSpPr>
          <p:nvPr>
            <p:ph idx="1"/>
          </p:nvPr>
        </p:nvSpPr>
        <p:spPr>
          <a:xfrm>
            <a:off x="406400" y="1803400"/>
            <a:ext cx="11379200" cy="4775200"/>
          </a:xfrm>
        </p:spPr>
        <p:txBody>
          <a:bodyPr>
            <a:normAutofit/>
          </a:bodyPr>
          <a:lstStyle/>
          <a:p>
            <a:pPr lvl="1"/>
            <a:r>
              <a:rPr lang="en-US" dirty="0"/>
              <a:t>Can be useful for other NLP tasks</a:t>
            </a:r>
          </a:p>
          <a:p>
            <a:pPr lvl="2"/>
            <a:r>
              <a:rPr lang="en-US" dirty="0"/>
              <a:t>Parsing: POS tagging can improve syntactic parsing</a:t>
            </a:r>
          </a:p>
          <a:p>
            <a:pPr lvl="2"/>
            <a:r>
              <a:rPr lang="en-US" dirty="0"/>
              <a:t>MT: reordering of adjectives and nouns (say from Spanish to English)</a:t>
            </a:r>
          </a:p>
          <a:p>
            <a:pPr lvl="2"/>
            <a:r>
              <a:rPr lang="en-US" dirty="0"/>
              <a:t>Sentiment or affective tasks: may want to distinguish adjectives or other POS</a:t>
            </a:r>
          </a:p>
          <a:p>
            <a:pPr lvl="2"/>
            <a:r>
              <a:rPr lang="en-US" dirty="0"/>
              <a:t>Text-to-speech (how do we pronounce </a:t>
            </a:r>
            <a:r>
              <a:rPr lang="ja-JP" altLang="en-US"/>
              <a:t>“</a:t>
            </a:r>
            <a:r>
              <a:rPr lang="en-US" dirty="0"/>
              <a:t>lead</a:t>
            </a:r>
            <a:r>
              <a:rPr lang="ja-JP" altLang="en-US"/>
              <a:t>”</a:t>
            </a:r>
            <a:r>
              <a:rPr lang="en-US" altLang="ja-JP" dirty="0"/>
              <a:t> or "object"</a:t>
            </a:r>
            <a:r>
              <a:rPr lang="en-US" dirty="0"/>
              <a:t>?)</a:t>
            </a:r>
          </a:p>
          <a:p>
            <a:pPr lvl="1"/>
            <a:r>
              <a:rPr lang="en-US" dirty="0"/>
              <a:t>Or linguistic or language-analytic computational tasks</a:t>
            </a:r>
          </a:p>
          <a:p>
            <a:pPr lvl="2"/>
            <a:r>
              <a:rPr lang="en-US" dirty="0"/>
              <a:t>Need to control for POS when studying linguistic change like creation of new words, or meaning shift</a:t>
            </a:r>
          </a:p>
          <a:p>
            <a:pPr lvl="2"/>
            <a:r>
              <a:rPr lang="en-US" dirty="0"/>
              <a:t>Or control for POS in measuring meaning similarity or difference</a:t>
            </a:r>
          </a:p>
          <a:p>
            <a:pPr lvl="2"/>
            <a:endParaRPr lang="en-US" dirty="0"/>
          </a:p>
        </p:txBody>
      </p:sp>
    </p:spTree>
    <p:extLst>
      <p:ext uri="{BB962C8B-B14F-4D97-AF65-F5344CB8AC3E}">
        <p14:creationId xmlns:p14="http://schemas.microsoft.com/office/powerpoint/2010/main" val="291432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42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5427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9"/>
                                          </p:stCondLst>
                                        </p:cTn>
                                        <p:tgtEl>
                                          <p:spTgt spid="542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9"/>
                                          </p:stCondLst>
                                        </p:cTn>
                                        <p:tgtEl>
                                          <p:spTgt spid="542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9"/>
                                          </p:stCondLst>
                                        </p:cTn>
                                        <p:tgtEl>
                                          <p:spTgt spid="542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5427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9"/>
                                          </p:stCondLst>
                                        </p:cTn>
                                        <p:tgtEl>
                                          <p:spTgt spid="5427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9"/>
                                          </p:stCondLst>
                                        </p:cTn>
                                        <p:tgtEl>
                                          <p:spTgt spid="542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3" grpId="0" uiExpand="1" build="p" bldLvl="2"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dirty="0"/>
              <a:t>How difficult is POS tagging in English?</a:t>
            </a:r>
          </a:p>
        </p:txBody>
      </p:sp>
      <p:sp>
        <p:nvSpPr>
          <p:cNvPr id="91139" name="Rectangle 3"/>
          <p:cNvSpPr>
            <a:spLocks noGrp="1" noChangeArrowheads="1"/>
          </p:cNvSpPr>
          <p:nvPr>
            <p:ph type="body" idx="1"/>
          </p:nvPr>
        </p:nvSpPr>
        <p:spPr>
          <a:xfrm>
            <a:off x="1097281" y="1600199"/>
            <a:ext cx="10058401" cy="5098197"/>
          </a:xfrm>
        </p:spPr>
        <p:txBody>
          <a:bodyPr>
            <a:normAutofit/>
          </a:bodyPr>
          <a:lstStyle/>
          <a:p>
            <a:r>
              <a:rPr lang="en-US" sz="3000" dirty="0"/>
              <a:t>Roughly 15% of word types are ambiguous</a:t>
            </a:r>
          </a:p>
          <a:p>
            <a:pPr marL="571500" indent="-571500">
              <a:spcBef>
                <a:spcPts val="600"/>
              </a:spcBef>
              <a:buFont typeface="Arial" panose="020B0604020202020204" pitchFamily="34" charset="0"/>
              <a:buChar char="•"/>
            </a:pPr>
            <a:r>
              <a:rPr lang="en-US" sz="2400" dirty="0"/>
              <a:t>Hence 85% of word types are unambiguous</a:t>
            </a:r>
          </a:p>
          <a:p>
            <a:pPr marL="571500" indent="-571500">
              <a:spcBef>
                <a:spcPts val="600"/>
              </a:spcBef>
              <a:buFont typeface="Arial" panose="020B0604020202020204" pitchFamily="34" charset="0"/>
              <a:buChar char="•"/>
            </a:pPr>
            <a:r>
              <a:rPr lang="en-US" sz="2400" i="1" dirty="0">
                <a:solidFill>
                  <a:srgbClr val="FF0000"/>
                </a:solidFill>
              </a:rPr>
              <a:t>Janet</a:t>
            </a:r>
            <a:r>
              <a:rPr lang="en-US" sz="2400" i="1" dirty="0"/>
              <a:t> </a:t>
            </a:r>
            <a:r>
              <a:rPr lang="en-US" sz="2400" dirty="0"/>
              <a:t>is always PROPN, </a:t>
            </a:r>
            <a:r>
              <a:rPr lang="en-US" sz="2400" i="1" dirty="0">
                <a:solidFill>
                  <a:srgbClr val="FF0000"/>
                </a:solidFill>
              </a:rPr>
              <a:t>hesitantly</a:t>
            </a:r>
            <a:r>
              <a:rPr lang="en-US" sz="2400" i="1" dirty="0"/>
              <a:t> </a:t>
            </a:r>
            <a:r>
              <a:rPr lang="en-US" sz="2400" dirty="0"/>
              <a:t>is always ADV </a:t>
            </a:r>
          </a:p>
          <a:p>
            <a:r>
              <a:rPr lang="en-US" sz="3000" dirty="0"/>
              <a:t>But those 15% tend to be very common. </a:t>
            </a:r>
          </a:p>
          <a:p>
            <a:r>
              <a:rPr lang="en-US" sz="3000" dirty="0"/>
              <a:t>So ~60% of word tokens are ambiguous</a:t>
            </a:r>
          </a:p>
          <a:p>
            <a:r>
              <a:rPr lang="en-US" sz="3000" dirty="0"/>
              <a:t>E.g., </a:t>
            </a:r>
            <a:r>
              <a:rPr lang="en-US" sz="3000" i="1" dirty="0">
                <a:solidFill>
                  <a:srgbClr val="FF0000"/>
                </a:solidFill>
              </a:rPr>
              <a:t>back</a:t>
            </a:r>
            <a:endParaRPr lang="en-US" sz="3000" dirty="0">
              <a:solidFill>
                <a:srgbClr val="FF0000"/>
              </a:solidFill>
            </a:endParaRPr>
          </a:p>
          <a:p>
            <a:pPr marL="529153" lvl="1" indent="0">
              <a:spcBef>
                <a:spcPts val="0"/>
              </a:spcBef>
              <a:buNone/>
            </a:pPr>
            <a:r>
              <a:rPr lang="en-US" sz="2400" dirty="0"/>
              <a:t>earnings growth took a </a:t>
            </a:r>
            <a:r>
              <a:rPr lang="en-US" sz="2400" dirty="0">
                <a:solidFill>
                  <a:srgbClr val="FF0000"/>
                </a:solidFill>
              </a:rPr>
              <a:t>back</a:t>
            </a:r>
            <a:r>
              <a:rPr lang="en-US" sz="2400" dirty="0"/>
              <a:t>/ADJ seat</a:t>
            </a:r>
          </a:p>
          <a:p>
            <a:pPr marL="529153" lvl="1" indent="0">
              <a:spcBef>
                <a:spcPts val="0"/>
              </a:spcBef>
              <a:buNone/>
            </a:pPr>
            <a:r>
              <a:rPr lang="en-US" sz="2400" dirty="0"/>
              <a:t>a small building in the </a:t>
            </a:r>
            <a:r>
              <a:rPr lang="en-US" sz="2400" dirty="0">
                <a:solidFill>
                  <a:srgbClr val="FF0000"/>
                </a:solidFill>
              </a:rPr>
              <a:t>back</a:t>
            </a:r>
            <a:r>
              <a:rPr lang="en-US" sz="2400" dirty="0"/>
              <a:t>/NOUN</a:t>
            </a:r>
          </a:p>
          <a:p>
            <a:pPr marL="529153" lvl="1" indent="0">
              <a:spcBef>
                <a:spcPts val="0"/>
              </a:spcBef>
              <a:buNone/>
            </a:pPr>
            <a:r>
              <a:rPr lang="en-US" sz="2400" dirty="0"/>
              <a:t>a clear majority of senators </a:t>
            </a:r>
            <a:r>
              <a:rPr lang="en-US" sz="2400" dirty="0">
                <a:solidFill>
                  <a:srgbClr val="FF0000"/>
                </a:solidFill>
              </a:rPr>
              <a:t>back</a:t>
            </a:r>
            <a:r>
              <a:rPr lang="en-US" sz="2400" dirty="0"/>
              <a:t>/VERB the bill </a:t>
            </a:r>
          </a:p>
          <a:p>
            <a:pPr marL="529153" lvl="1" indent="0">
              <a:spcBef>
                <a:spcPts val="0"/>
              </a:spcBef>
              <a:buNone/>
            </a:pPr>
            <a:r>
              <a:rPr lang="en-US" sz="2400" dirty="0"/>
              <a:t>enable the country to buy </a:t>
            </a:r>
            <a:r>
              <a:rPr lang="en-US" sz="2400" dirty="0">
                <a:solidFill>
                  <a:srgbClr val="FF0000"/>
                </a:solidFill>
              </a:rPr>
              <a:t>back</a:t>
            </a:r>
            <a:r>
              <a:rPr lang="en-US" sz="2400" dirty="0"/>
              <a:t>/PART debt</a:t>
            </a:r>
          </a:p>
          <a:p>
            <a:pPr marL="529153" lvl="1" indent="0">
              <a:spcBef>
                <a:spcPts val="0"/>
              </a:spcBef>
              <a:buNone/>
            </a:pPr>
            <a:r>
              <a:rPr lang="en-US" sz="2400" dirty="0"/>
              <a:t>I was twenty-one </a:t>
            </a:r>
            <a:r>
              <a:rPr lang="en-US" sz="2400" dirty="0">
                <a:solidFill>
                  <a:srgbClr val="FF0000"/>
                </a:solidFill>
              </a:rPr>
              <a:t>back</a:t>
            </a:r>
            <a:r>
              <a:rPr lang="en-US" sz="2400" dirty="0"/>
              <a:t>/ADV then </a:t>
            </a:r>
          </a:p>
        </p:txBody>
      </p:sp>
    </p:spTree>
    <p:extLst>
      <p:ext uri="{BB962C8B-B14F-4D97-AF65-F5344CB8AC3E}">
        <p14:creationId xmlns:p14="http://schemas.microsoft.com/office/powerpoint/2010/main" val="2202566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POS tagging performance in English</a:t>
            </a:r>
          </a:p>
        </p:txBody>
      </p:sp>
      <p:sp>
        <p:nvSpPr>
          <p:cNvPr id="546819" name="Rectangle 3"/>
          <p:cNvSpPr>
            <a:spLocks noGrp="1" noChangeArrowheads="1"/>
          </p:cNvSpPr>
          <p:nvPr>
            <p:ph idx="1"/>
          </p:nvPr>
        </p:nvSpPr>
        <p:spPr>
          <a:xfrm>
            <a:off x="1097281" y="1447800"/>
            <a:ext cx="10058401" cy="5410200"/>
          </a:xfrm>
        </p:spPr>
        <p:txBody>
          <a:bodyPr>
            <a:normAutofit fontScale="92500" lnSpcReduction="10000"/>
          </a:bodyPr>
          <a:lstStyle/>
          <a:p>
            <a:r>
              <a:rPr lang="en-US" dirty="0"/>
              <a:t>How many tags are correct?  (Tag accuracy)</a:t>
            </a:r>
          </a:p>
          <a:p>
            <a:pPr lvl="1"/>
            <a:r>
              <a:rPr lang="en-US" dirty="0"/>
              <a:t>About 97%</a:t>
            </a:r>
          </a:p>
          <a:p>
            <a:pPr lvl="2"/>
            <a:r>
              <a:rPr lang="en-US" dirty="0"/>
              <a:t>Hasn't changed in the last 10+ years</a:t>
            </a:r>
          </a:p>
          <a:p>
            <a:pPr lvl="2"/>
            <a:r>
              <a:rPr lang="en-US" dirty="0"/>
              <a:t>HMMs, CRFs, BERT perform similarly .</a:t>
            </a:r>
          </a:p>
          <a:p>
            <a:pPr lvl="2"/>
            <a:r>
              <a:rPr lang="en-US" dirty="0"/>
              <a:t>Human accuracy about the same</a:t>
            </a:r>
          </a:p>
          <a:p>
            <a:r>
              <a:rPr lang="en-US" dirty="0"/>
              <a:t>But baseline is 92%!</a:t>
            </a:r>
          </a:p>
          <a:p>
            <a:pPr lvl="1"/>
            <a:r>
              <a:rPr lang="en-US" dirty="0"/>
              <a:t>Baseline is performance of stupidest possible method</a:t>
            </a:r>
          </a:p>
          <a:p>
            <a:pPr lvl="2"/>
            <a:r>
              <a:rPr lang="en-US" dirty="0"/>
              <a:t>"Most frequent class baseline" is an important baseline for many tasks</a:t>
            </a:r>
          </a:p>
          <a:p>
            <a:pPr lvl="3"/>
            <a:r>
              <a:rPr lang="en-US" dirty="0"/>
              <a:t>Tag every word with its most frequent tag</a:t>
            </a:r>
          </a:p>
          <a:p>
            <a:pPr lvl="3"/>
            <a:r>
              <a:rPr lang="en-US" dirty="0"/>
              <a:t>(and tag unknown words as nouns)</a:t>
            </a:r>
          </a:p>
          <a:p>
            <a:pPr lvl="1"/>
            <a:r>
              <a:rPr lang="en-US" dirty="0"/>
              <a:t>Partly easy because</a:t>
            </a:r>
          </a:p>
          <a:p>
            <a:pPr lvl="2"/>
            <a:r>
              <a:rPr lang="en-US" dirty="0"/>
              <a:t>Many words are unambiguous</a:t>
            </a:r>
          </a:p>
        </p:txBody>
      </p:sp>
    </p:spTree>
    <p:extLst>
      <p:ext uri="{BB962C8B-B14F-4D97-AF65-F5344CB8AC3E}">
        <p14:creationId xmlns:p14="http://schemas.microsoft.com/office/powerpoint/2010/main" val="29365602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681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4681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4681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4681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46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4681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4681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4681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4681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4681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46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9" grpId="0" build="p" bldLvl="2"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information for POS tagging</a:t>
            </a:r>
          </a:p>
        </p:txBody>
      </p:sp>
      <p:sp>
        <p:nvSpPr>
          <p:cNvPr id="3" name="Content Placeholder 2"/>
          <p:cNvSpPr>
            <a:spLocks noGrp="1"/>
          </p:cNvSpPr>
          <p:nvPr>
            <p:ph idx="1"/>
          </p:nvPr>
        </p:nvSpPr>
        <p:spPr>
          <a:xfrm>
            <a:off x="1097281" y="1600200"/>
            <a:ext cx="10058401" cy="5257800"/>
          </a:xfrm>
        </p:spPr>
        <p:txBody>
          <a:bodyPr>
            <a:normAutofit fontScale="92500" lnSpcReduction="20000"/>
          </a:bodyPr>
          <a:lstStyle/>
          <a:p>
            <a:pPr marL="383108" lvl="2" indent="0">
              <a:buNone/>
            </a:pPr>
            <a:r>
              <a:rPr lang="en-US" sz="3600" dirty="0">
                <a:latin typeface="Courier" pitchFamily="2" charset="0"/>
              </a:rPr>
              <a:t>Janet </a:t>
            </a:r>
            <a:r>
              <a:rPr lang="en-US" sz="3600" dirty="0">
                <a:solidFill>
                  <a:srgbClr val="FF0000"/>
                </a:solidFill>
                <a:latin typeface="Courier" pitchFamily="2" charset="0"/>
              </a:rPr>
              <a:t>will</a:t>
            </a:r>
            <a:r>
              <a:rPr lang="en-US" sz="3600" dirty="0">
                <a:latin typeface="Courier" pitchFamily="2" charset="0"/>
              </a:rPr>
              <a:t> back the </a:t>
            </a:r>
            <a:r>
              <a:rPr lang="en-US" sz="3600" dirty="0">
                <a:solidFill>
                  <a:srgbClr val="0000FF"/>
                </a:solidFill>
                <a:latin typeface="Courier" pitchFamily="2" charset="0"/>
              </a:rPr>
              <a:t>bill</a:t>
            </a:r>
          </a:p>
          <a:p>
            <a:pPr marL="383108" lvl="2" indent="0">
              <a:buNone/>
            </a:pPr>
            <a:r>
              <a:rPr lang="en-US" sz="3600" dirty="0">
                <a:solidFill>
                  <a:srgbClr val="FF0000"/>
                </a:solidFill>
              </a:rPr>
              <a:t>     AUX/NOUN/VERB?           </a:t>
            </a:r>
            <a:r>
              <a:rPr lang="en-US" sz="3600" dirty="0">
                <a:solidFill>
                  <a:srgbClr val="0000FF"/>
                </a:solidFill>
              </a:rPr>
              <a:t>NOUN/VERB?</a:t>
            </a:r>
          </a:p>
          <a:p>
            <a:pPr marL="1471364" lvl="8" indent="0">
              <a:buNone/>
            </a:pPr>
            <a:endParaRPr lang="en-US" dirty="0"/>
          </a:p>
          <a:p>
            <a:r>
              <a:rPr lang="en-US" dirty="0"/>
              <a:t>Prior probabilities of word/tag</a:t>
            </a:r>
          </a:p>
          <a:p>
            <a:pPr lvl="2">
              <a:buFont typeface="Arial" panose="020B0604020202020204" pitchFamily="34" charset="0"/>
              <a:buChar char="•"/>
            </a:pPr>
            <a:r>
              <a:rPr lang="en-US" sz="3200" dirty="0"/>
              <a:t>"</a:t>
            </a:r>
            <a:r>
              <a:rPr lang="en-US" sz="3200" dirty="0">
                <a:solidFill>
                  <a:srgbClr val="FF0000"/>
                </a:solidFill>
              </a:rPr>
              <a:t>will</a:t>
            </a:r>
            <a:r>
              <a:rPr lang="en-US" sz="3200" dirty="0"/>
              <a:t>" is usually an AUX</a:t>
            </a:r>
          </a:p>
          <a:p>
            <a:r>
              <a:rPr lang="en-US" dirty="0"/>
              <a:t>Identity of neighboring words</a:t>
            </a:r>
          </a:p>
          <a:p>
            <a:pPr marL="754063" lvl="1" indent="-344488">
              <a:buFont typeface="Arial" panose="020B0604020202020204" pitchFamily="34" charset="0"/>
              <a:buChar char="•"/>
            </a:pPr>
            <a:r>
              <a:rPr lang="en-US" dirty="0"/>
              <a:t>"</a:t>
            </a:r>
            <a:r>
              <a:rPr lang="en-US" dirty="0">
                <a:solidFill>
                  <a:srgbClr val="FF0000"/>
                </a:solidFill>
              </a:rPr>
              <a:t>the</a:t>
            </a:r>
            <a:r>
              <a:rPr lang="en-US" dirty="0"/>
              <a:t>" means the next word is probably not a verb</a:t>
            </a:r>
          </a:p>
          <a:p>
            <a:r>
              <a:rPr lang="en-US" dirty="0"/>
              <a:t>Morphology and </a:t>
            </a:r>
            <a:r>
              <a:rPr lang="en-US" dirty="0" err="1"/>
              <a:t>wordshape</a:t>
            </a:r>
            <a:r>
              <a:rPr lang="en-US" dirty="0"/>
              <a:t>:</a:t>
            </a:r>
          </a:p>
          <a:p>
            <a:pPr lvl="1"/>
            <a:r>
              <a:rPr lang="en-US" dirty="0"/>
              <a:t>Prefixes			</a:t>
            </a:r>
            <a:r>
              <a:rPr lang="en-US" dirty="0">
                <a:solidFill>
                  <a:srgbClr val="FF0000"/>
                </a:solidFill>
              </a:rPr>
              <a:t>unable</a:t>
            </a:r>
            <a:r>
              <a:rPr lang="en-US" dirty="0"/>
              <a:t>: 		</a:t>
            </a:r>
            <a:r>
              <a:rPr lang="en-US" dirty="0">
                <a:solidFill>
                  <a:srgbClr val="FF0000"/>
                </a:solidFill>
              </a:rPr>
              <a:t>un-</a:t>
            </a:r>
            <a:r>
              <a:rPr lang="en-US" dirty="0"/>
              <a:t> </a:t>
            </a:r>
            <a:r>
              <a:rPr lang="en-US" dirty="0">
                <a:sym typeface="Symbol" charset="0"/>
              </a:rPr>
              <a:t> ADJ</a:t>
            </a:r>
            <a:endParaRPr lang="en-US" dirty="0"/>
          </a:p>
          <a:p>
            <a:pPr lvl="1"/>
            <a:r>
              <a:rPr lang="en-US" dirty="0"/>
              <a:t>Suffixes			</a:t>
            </a:r>
            <a:r>
              <a:rPr lang="en-US" dirty="0">
                <a:solidFill>
                  <a:srgbClr val="FF0000"/>
                </a:solidFill>
              </a:rPr>
              <a:t>importantly</a:t>
            </a:r>
            <a:r>
              <a:rPr lang="en-US" dirty="0"/>
              <a:t>: 	</a:t>
            </a:r>
            <a:r>
              <a:rPr lang="en-US" dirty="0">
                <a:solidFill>
                  <a:srgbClr val="FF0000"/>
                </a:solidFill>
              </a:rPr>
              <a:t>-</a:t>
            </a:r>
            <a:r>
              <a:rPr lang="en-US" dirty="0" err="1">
                <a:solidFill>
                  <a:srgbClr val="FF0000"/>
                </a:solidFill>
              </a:rPr>
              <a:t>ly</a:t>
            </a:r>
            <a:r>
              <a:rPr lang="en-US" dirty="0">
                <a:solidFill>
                  <a:srgbClr val="FF0000"/>
                </a:solidFill>
              </a:rPr>
              <a:t> </a:t>
            </a:r>
            <a:r>
              <a:rPr lang="en-US" dirty="0">
                <a:sym typeface="Symbol" charset="0"/>
              </a:rPr>
              <a:t> ADJ</a:t>
            </a:r>
            <a:endParaRPr lang="en-US" dirty="0"/>
          </a:p>
          <a:p>
            <a:pPr lvl="1"/>
            <a:r>
              <a:rPr lang="en-US" dirty="0"/>
              <a:t>Capitalization		</a:t>
            </a:r>
            <a:r>
              <a:rPr lang="en-US" dirty="0">
                <a:solidFill>
                  <a:srgbClr val="FF0000"/>
                </a:solidFill>
              </a:rPr>
              <a:t>Janet</a:t>
            </a:r>
            <a:r>
              <a:rPr lang="en-US" dirty="0"/>
              <a:t>: 		</a:t>
            </a:r>
            <a:r>
              <a:rPr lang="en-US" dirty="0">
                <a:solidFill>
                  <a:srgbClr val="FF0000"/>
                </a:solidFill>
              </a:rPr>
              <a:t>CAP</a:t>
            </a:r>
            <a:r>
              <a:rPr lang="en-US" dirty="0"/>
              <a:t> </a:t>
            </a:r>
            <a:r>
              <a:rPr lang="en-US" dirty="0">
                <a:sym typeface="Symbol" charset="0"/>
              </a:rPr>
              <a:t> PROPN</a:t>
            </a:r>
          </a:p>
          <a:p>
            <a:pPr marL="224910" indent="-344488">
              <a:buFont typeface="Arial" panose="020B0604020202020204" pitchFamily="34" charset="0"/>
              <a:buChar char="•"/>
            </a:pPr>
            <a:endParaRPr lang="en-US" dirty="0"/>
          </a:p>
          <a:p>
            <a:pPr lvl="2"/>
            <a:endParaRPr lang="en-US" sz="3200" dirty="0"/>
          </a:p>
        </p:txBody>
      </p:sp>
    </p:spTree>
    <p:extLst>
      <p:ext uri="{BB962C8B-B14F-4D97-AF65-F5344CB8AC3E}">
        <p14:creationId xmlns:p14="http://schemas.microsoft.com/office/powerpoint/2010/main" val="38730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932D-4701-E645-9742-2F8DBB81C25C}"/>
              </a:ext>
            </a:extLst>
          </p:cNvPr>
          <p:cNvSpPr>
            <a:spLocks noGrp="1"/>
          </p:cNvSpPr>
          <p:nvPr>
            <p:ph type="title"/>
          </p:nvPr>
        </p:nvSpPr>
        <p:spPr>
          <a:xfrm>
            <a:off x="1097280" y="159603"/>
            <a:ext cx="10637520" cy="907196"/>
          </a:xfrm>
        </p:spPr>
        <p:txBody>
          <a:bodyPr>
            <a:normAutofit/>
          </a:bodyPr>
          <a:lstStyle/>
          <a:p>
            <a:r>
              <a:rPr lang="en-US" dirty="0"/>
              <a:t>Standard algorithms for POS tagging</a:t>
            </a:r>
          </a:p>
        </p:txBody>
      </p:sp>
      <p:sp>
        <p:nvSpPr>
          <p:cNvPr id="3" name="Content Placeholder 2">
            <a:extLst>
              <a:ext uri="{FF2B5EF4-FFF2-40B4-BE49-F238E27FC236}">
                <a16:creationId xmlns:a16="http://schemas.microsoft.com/office/drawing/2014/main" id="{9C3D6E66-A1C0-9149-863D-CD99FA556835}"/>
              </a:ext>
            </a:extLst>
          </p:cNvPr>
          <p:cNvSpPr>
            <a:spLocks noGrp="1"/>
          </p:cNvSpPr>
          <p:nvPr>
            <p:ph idx="1"/>
          </p:nvPr>
        </p:nvSpPr>
        <p:spPr>
          <a:xfrm>
            <a:off x="1097281" y="1600200"/>
            <a:ext cx="10058401" cy="5257800"/>
          </a:xfrm>
        </p:spPr>
        <p:txBody>
          <a:bodyPr>
            <a:normAutofit/>
          </a:bodyPr>
          <a:lstStyle/>
          <a:p>
            <a:r>
              <a:rPr lang="en-US" sz="2800" dirty="0"/>
              <a:t>Supervised Machine Learning Algorithms:</a:t>
            </a:r>
          </a:p>
          <a:p>
            <a:pPr marL="571500" indent="-571500">
              <a:spcBef>
                <a:spcPts val="600"/>
              </a:spcBef>
              <a:buFont typeface="Arial" panose="020B0604020202020204" pitchFamily="34" charset="0"/>
              <a:buChar char="•"/>
            </a:pPr>
            <a:r>
              <a:rPr lang="en-US" sz="2800" dirty="0"/>
              <a:t>Hidden Markov Models</a:t>
            </a:r>
          </a:p>
          <a:p>
            <a:pPr marL="571500" indent="-571500">
              <a:spcBef>
                <a:spcPts val="600"/>
              </a:spcBef>
              <a:buFont typeface="Arial" panose="020B0604020202020204" pitchFamily="34" charset="0"/>
              <a:buChar char="•"/>
            </a:pPr>
            <a:r>
              <a:rPr lang="en-US" sz="2800" dirty="0"/>
              <a:t>Conditional Random Fields (CRF)/ Maximum Entropy Markov Models (MEMM)</a:t>
            </a:r>
          </a:p>
          <a:p>
            <a:pPr marL="571500" indent="-571500">
              <a:spcBef>
                <a:spcPts val="600"/>
              </a:spcBef>
              <a:buFont typeface="Arial" panose="020B0604020202020204" pitchFamily="34" charset="0"/>
              <a:buChar char="•"/>
            </a:pPr>
            <a:r>
              <a:rPr lang="en-US" sz="2800" dirty="0"/>
              <a:t>Neural sequence models (RNNs or Transformers)</a:t>
            </a:r>
          </a:p>
          <a:p>
            <a:pPr marL="571500" indent="-571500">
              <a:spcBef>
                <a:spcPts val="600"/>
              </a:spcBef>
              <a:buFont typeface="Arial" panose="020B0604020202020204" pitchFamily="34" charset="0"/>
              <a:buChar char="•"/>
            </a:pPr>
            <a:r>
              <a:rPr lang="en-US" sz="2800" dirty="0"/>
              <a:t>Large Language Models (like BERT), finetuned</a:t>
            </a:r>
          </a:p>
          <a:p>
            <a:r>
              <a:rPr lang="en-US" sz="2800" dirty="0"/>
              <a:t>All required a hand-labeled training set, all about equal performance (97% on English)</a:t>
            </a:r>
          </a:p>
          <a:p>
            <a:r>
              <a:rPr lang="en-US" sz="2800" dirty="0"/>
              <a:t>All make use of information sources we discussed</a:t>
            </a:r>
          </a:p>
          <a:p>
            <a:pPr marL="571500" indent="-571500">
              <a:lnSpc>
                <a:spcPct val="80000"/>
              </a:lnSpc>
              <a:spcBef>
                <a:spcPts val="600"/>
              </a:spcBef>
              <a:buFont typeface="Arial" panose="020B0604020202020204" pitchFamily="34" charset="0"/>
              <a:buChar char="•"/>
            </a:pPr>
            <a:r>
              <a:rPr lang="en-US" sz="2800" dirty="0"/>
              <a:t>Via human created features: HMMs and CRFs</a:t>
            </a:r>
          </a:p>
          <a:p>
            <a:pPr marL="571500" indent="-571500">
              <a:lnSpc>
                <a:spcPct val="80000"/>
              </a:lnSpc>
              <a:spcBef>
                <a:spcPts val="600"/>
              </a:spcBef>
              <a:buFont typeface="Arial" panose="020B0604020202020204" pitchFamily="34" charset="0"/>
              <a:buChar char="•"/>
            </a:pPr>
            <a:r>
              <a:rPr lang="en-US" sz="2800" dirty="0"/>
              <a:t>Via representation learning:  Neural LMs</a:t>
            </a:r>
          </a:p>
        </p:txBody>
      </p:sp>
    </p:spTree>
    <p:extLst>
      <p:ext uri="{BB962C8B-B14F-4D97-AF65-F5344CB8AC3E}">
        <p14:creationId xmlns:p14="http://schemas.microsoft.com/office/powerpoint/2010/main" val="1176971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0510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4000" dirty="0">
                <a:solidFill>
                  <a:schemeClr val="bg1"/>
                </a:solidFill>
                <a:ea typeface="Franklin Gothic Book" charset="0"/>
                <a:cs typeface="Franklin Gothic Book" charset="0"/>
              </a:rPr>
              <a:t>Sequence Labeling for Part of Speech and Named Entities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Part of Speech Tagging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70269299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4000" dirty="0">
                <a:solidFill>
                  <a:schemeClr val="bg1"/>
                </a:solidFill>
                <a:ea typeface="Franklin Gothic Book" charset="0"/>
                <a:cs typeface="Franklin Gothic Book" charset="0"/>
              </a:rPr>
              <a:t>Sequence Labeling for Part of Speech and Named Entities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Named Entity Recognition (NER)</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6769492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BE0F-3F9A-4C46-AAA4-39B54E163195}"/>
              </a:ext>
            </a:extLst>
          </p:cNvPr>
          <p:cNvSpPr>
            <a:spLocks noGrp="1"/>
          </p:cNvSpPr>
          <p:nvPr>
            <p:ph type="title"/>
          </p:nvPr>
        </p:nvSpPr>
        <p:spPr/>
        <p:txBody>
          <a:bodyPr/>
          <a:lstStyle/>
          <a:p>
            <a:r>
              <a:rPr lang="en-US" dirty="0"/>
              <a:t>Named Entities</a:t>
            </a:r>
          </a:p>
        </p:txBody>
      </p:sp>
      <p:sp>
        <p:nvSpPr>
          <p:cNvPr id="3" name="Content Placeholder 2">
            <a:extLst>
              <a:ext uri="{FF2B5EF4-FFF2-40B4-BE49-F238E27FC236}">
                <a16:creationId xmlns:a16="http://schemas.microsoft.com/office/drawing/2014/main" id="{0A091202-9596-4F46-8496-869866B4AE2A}"/>
              </a:ext>
            </a:extLst>
          </p:cNvPr>
          <p:cNvSpPr>
            <a:spLocks noGrp="1"/>
          </p:cNvSpPr>
          <p:nvPr>
            <p:ph idx="1"/>
          </p:nvPr>
        </p:nvSpPr>
        <p:spPr>
          <a:xfrm>
            <a:off x="1097281" y="1600200"/>
            <a:ext cx="10561319" cy="4953000"/>
          </a:xfrm>
        </p:spPr>
        <p:txBody>
          <a:bodyPr>
            <a:normAutofit lnSpcReduction="10000"/>
          </a:bodyPr>
          <a:lstStyle/>
          <a:p>
            <a:pPr lvl="1"/>
            <a:r>
              <a:rPr lang="en-US" sz="3500" b="1" dirty="0"/>
              <a:t>Named entity</a:t>
            </a:r>
            <a:r>
              <a:rPr lang="en-US" sz="3500" dirty="0"/>
              <a:t>, in its core usage, means anything that can be referred to with a proper name. Most common 4 tags:</a:t>
            </a:r>
          </a:p>
          <a:p>
            <a:pPr marL="858838" lvl="2" indent="-277813"/>
            <a:r>
              <a:rPr lang="en-US" sz="3500" dirty="0">
                <a:solidFill>
                  <a:srgbClr val="C00000"/>
                </a:solidFill>
              </a:rPr>
              <a:t>PER</a:t>
            </a:r>
            <a:r>
              <a:rPr lang="en-US" sz="3500" dirty="0"/>
              <a:t> (Person): “</a:t>
            </a:r>
            <a:r>
              <a:rPr lang="en-US" sz="3500" dirty="0">
                <a:solidFill>
                  <a:srgbClr val="0000FF"/>
                </a:solidFill>
              </a:rPr>
              <a:t>Marie Curie</a:t>
            </a:r>
            <a:r>
              <a:rPr lang="en-US" sz="3500" dirty="0"/>
              <a:t>”</a:t>
            </a:r>
          </a:p>
          <a:p>
            <a:pPr marL="858838" lvl="2" indent="-277813"/>
            <a:r>
              <a:rPr lang="en-US" sz="3500" dirty="0">
                <a:solidFill>
                  <a:srgbClr val="C00000"/>
                </a:solidFill>
              </a:rPr>
              <a:t>LOC</a:t>
            </a:r>
            <a:r>
              <a:rPr lang="en-US" sz="3500" dirty="0"/>
              <a:t> (Location): “</a:t>
            </a:r>
            <a:r>
              <a:rPr lang="en-US" sz="3500" dirty="0">
                <a:solidFill>
                  <a:srgbClr val="0000FF"/>
                </a:solidFill>
              </a:rPr>
              <a:t>New York City</a:t>
            </a:r>
            <a:r>
              <a:rPr lang="en-US" sz="3500" dirty="0"/>
              <a:t>” </a:t>
            </a:r>
          </a:p>
          <a:p>
            <a:pPr marL="858838" lvl="2" indent="-277813"/>
            <a:r>
              <a:rPr lang="en-US" sz="3500" dirty="0">
                <a:solidFill>
                  <a:srgbClr val="C00000"/>
                </a:solidFill>
              </a:rPr>
              <a:t>ORG</a:t>
            </a:r>
            <a:r>
              <a:rPr lang="en-US" sz="3500" dirty="0"/>
              <a:t> (Organization): “</a:t>
            </a:r>
            <a:r>
              <a:rPr lang="en-US" sz="3500" dirty="0">
                <a:solidFill>
                  <a:srgbClr val="0000FF"/>
                </a:solidFill>
              </a:rPr>
              <a:t>Stanford University</a:t>
            </a:r>
            <a:r>
              <a:rPr lang="en-US" sz="3500" dirty="0"/>
              <a:t>”</a:t>
            </a:r>
          </a:p>
          <a:p>
            <a:pPr marL="858838" lvl="2" indent="-277813"/>
            <a:r>
              <a:rPr lang="en-US" sz="3500" dirty="0">
                <a:solidFill>
                  <a:srgbClr val="C00000"/>
                </a:solidFill>
              </a:rPr>
              <a:t>GPE</a:t>
            </a:r>
            <a:r>
              <a:rPr lang="en-US" sz="3500" dirty="0"/>
              <a:t> (Geo-Political Entity): "</a:t>
            </a:r>
            <a:r>
              <a:rPr lang="en-US" sz="3500" dirty="0">
                <a:solidFill>
                  <a:srgbClr val="0000FF"/>
                </a:solidFill>
              </a:rPr>
              <a:t>Boulder, Colorado</a:t>
            </a:r>
            <a:r>
              <a:rPr lang="en-US" sz="3500" dirty="0"/>
              <a:t>"</a:t>
            </a:r>
            <a:endParaRPr lang="en-US" dirty="0"/>
          </a:p>
          <a:p>
            <a:pPr lvl="1"/>
            <a:r>
              <a:rPr lang="en-US" dirty="0"/>
              <a:t>Often multi-word phrases</a:t>
            </a:r>
          </a:p>
          <a:p>
            <a:pPr lvl="1"/>
            <a:r>
              <a:rPr lang="en-US" dirty="0"/>
              <a:t>But the term is also extended to things that aren't entities:</a:t>
            </a:r>
          </a:p>
          <a:p>
            <a:pPr lvl="2"/>
            <a:r>
              <a:rPr lang="en-US" dirty="0"/>
              <a:t>dates, times, prices</a:t>
            </a:r>
          </a:p>
          <a:p>
            <a:pPr lvl="2"/>
            <a:endParaRPr lang="en-US" dirty="0"/>
          </a:p>
          <a:p>
            <a:pPr lvl="1"/>
            <a:endParaRPr lang="en-US" dirty="0"/>
          </a:p>
          <a:p>
            <a:pPr lvl="1"/>
            <a:endParaRPr lang="en-US" dirty="0"/>
          </a:p>
        </p:txBody>
      </p:sp>
    </p:spTree>
    <p:extLst>
      <p:ext uri="{BB962C8B-B14F-4D97-AF65-F5344CB8AC3E}">
        <p14:creationId xmlns:p14="http://schemas.microsoft.com/office/powerpoint/2010/main" val="376431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D5290-36EC-0946-804C-5EA39945C621}"/>
              </a:ext>
            </a:extLst>
          </p:cNvPr>
          <p:cNvSpPr>
            <a:spLocks noGrp="1"/>
          </p:cNvSpPr>
          <p:nvPr>
            <p:ph type="title"/>
          </p:nvPr>
        </p:nvSpPr>
        <p:spPr/>
        <p:txBody>
          <a:bodyPr/>
          <a:lstStyle/>
          <a:p>
            <a:r>
              <a:rPr lang="en-US" dirty="0"/>
              <a:t>Named Entity tagging</a:t>
            </a:r>
          </a:p>
        </p:txBody>
      </p:sp>
      <p:sp>
        <p:nvSpPr>
          <p:cNvPr id="3" name="Content Placeholder 2">
            <a:extLst>
              <a:ext uri="{FF2B5EF4-FFF2-40B4-BE49-F238E27FC236}">
                <a16:creationId xmlns:a16="http://schemas.microsoft.com/office/drawing/2014/main" id="{10B86807-21FA-AB4B-A024-71091F822841}"/>
              </a:ext>
            </a:extLst>
          </p:cNvPr>
          <p:cNvSpPr>
            <a:spLocks noGrp="1"/>
          </p:cNvSpPr>
          <p:nvPr>
            <p:ph idx="1"/>
          </p:nvPr>
        </p:nvSpPr>
        <p:spPr/>
        <p:txBody>
          <a:bodyPr/>
          <a:lstStyle/>
          <a:p>
            <a:r>
              <a:rPr lang="en-US" dirty="0"/>
              <a:t>The task of named entity recognition (NER):</a:t>
            </a:r>
          </a:p>
          <a:p>
            <a:pPr marL="571500" indent="-571500">
              <a:buFont typeface="Arial" panose="020B0604020202020204" pitchFamily="34" charset="0"/>
              <a:buChar char="•"/>
            </a:pPr>
            <a:r>
              <a:rPr lang="en-US" dirty="0"/>
              <a:t>find spans of text that constitute proper names</a:t>
            </a:r>
          </a:p>
          <a:p>
            <a:pPr marL="571500" indent="-571500">
              <a:buFont typeface="Arial" panose="020B0604020202020204" pitchFamily="34" charset="0"/>
              <a:buChar char="•"/>
            </a:pPr>
            <a:r>
              <a:rPr lang="en-US" dirty="0"/>
              <a:t>tag the type of the entity. </a:t>
            </a:r>
          </a:p>
        </p:txBody>
      </p:sp>
    </p:spTree>
    <p:extLst>
      <p:ext uri="{BB962C8B-B14F-4D97-AF65-F5344CB8AC3E}">
        <p14:creationId xmlns:p14="http://schemas.microsoft.com/office/powerpoint/2010/main" val="393222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vert="horz" lIns="122767" tIns="61384" rIns="122767" bIns="61384" rtlCol="0" anchor="ctr">
            <a:normAutofit/>
          </a:bodyPr>
          <a:lstStyle/>
          <a:p>
            <a:r>
              <a:rPr lang="en-US" dirty="0"/>
              <a:t>Parts of Speech</a:t>
            </a:r>
          </a:p>
        </p:txBody>
      </p:sp>
      <p:sp>
        <p:nvSpPr>
          <p:cNvPr id="5125" name="Rectangle 3"/>
          <p:cNvSpPr>
            <a:spLocks noGrp="1" noChangeArrowheads="1"/>
          </p:cNvSpPr>
          <p:nvPr>
            <p:ph idx="1"/>
          </p:nvPr>
        </p:nvSpPr>
        <p:spPr>
          <a:xfrm>
            <a:off x="1097281" y="1600199"/>
            <a:ext cx="10866119" cy="5098197"/>
          </a:xfrm>
        </p:spPr>
        <p:txBody>
          <a:bodyPr vert="horz" lIns="122767" tIns="61384" rIns="122767" bIns="61384" rtlCol="0">
            <a:normAutofit fontScale="92500" lnSpcReduction="10000"/>
          </a:bodyPr>
          <a:lstStyle/>
          <a:p>
            <a:r>
              <a:rPr lang="en-US" dirty="0"/>
              <a:t>From the earliest linguistic traditions (</a:t>
            </a:r>
            <a:r>
              <a:rPr lang="en-US" dirty="0" err="1"/>
              <a:t>Yaska</a:t>
            </a:r>
            <a:r>
              <a:rPr lang="en-US" dirty="0"/>
              <a:t> and Panini 5</a:t>
            </a:r>
            <a:r>
              <a:rPr lang="en-US" baseline="30000" dirty="0"/>
              <a:t>th</a:t>
            </a:r>
            <a:r>
              <a:rPr lang="en-US" dirty="0"/>
              <a:t> C. BCE, Aristotle 4</a:t>
            </a:r>
            <a:r>
              <a:rPr lang="en-US" baseline="30000" dirty="0"/>
              <a:t>th</a:t>
            </a:r>
            <a:r>
              <a:rPr lang="en-US" dirty="0"/>
              <a:t> C. BCE), the idea that words can be classified into grammatical categories</a:t>
            </a:r>
          </a:p>
          <a:p>
            <a:pPr marL="571500" indent="-571500">
              <a:buFont typeface="Arial" panose="020B0604020202020204" pitchFamily="34" charset="0"/>
              <a:buChar char="•"/>
            </a:pPr>
            <a:r>
              <a:rPr lang="en-US" dirty="0"/>
              <a:t>part of speech, word classes, POS, POS tags</a:t>
            </a:r>
          </a:p>
          <a:p>
            <a:r>
              <a:rPr lang="en-US" dirty="0"/>
              <a:t>8 parts of speech attributed to Dionysius </a:t>
            </a:r>
            <a:r>
              <a:rPr lang="en-US" dirty="0" err="1"/>
              <a:t>Thrax</a:t>
            </a:r>
            <a:r>
              <a:rPr lang="en-US" dirty="0"/>
              <a:t> of Alexandria (c. 1</a:t>
            </a:r>
            <a:r>
              <a:rPr lang="en-US" baseline="30000" dirty="0"/>
              <a:t>st</a:t>
            </a:r>
            <a:r>
              <a:rPr lang="en-US" dirty="0"/>
              <a:t> C. BCE): </a:t>
            </a:r>
          </a:p>
          <a:p>
            <a:pPr marL="571500" indent="-571500">
              <a:buFont typeface="Arial" panose="020B0604020202020204" pitchFamily="34" charset="0"/>
              <a:buChar char="•"/>
            </a:pPr>
            <a:r>
              <a:rPr lang="en-US" dirty="0"/>
              <a:t>noun, verb, pronoun, preposition, adverb, conjunction, participle, article </a:t>
            </a:r>
          </a:p>
          <a:p>
            <a:pPr marL="571500" indent="-571500">
              <a:buFont typeface="Arial" panose="020B0604020202020204" pitchFamily="34" charset="0"/>
              <a:buChar char="•"/>
            </a:pPr>
            <a:r>
              <a:rPr lang="en-US" dirty="0"/>
              <a:t>These categories are relevant for NLP today.</a:t>
            </a:r>
          </a:p>
          <a:p>
            <a:endParaRPr lang="en-US" dirty="0"/>
          </a:p>
        </p:txBody>
      </p:sp>
    </p:spTree>
    <p:extLst>
      <p:ext uri="{BB962C8B-B14F-4D97-AF65-F5344CB8AC3E}">
        <p14:creationId xmlns:p14="http://schemas.microsoft.com/office/powerpoint/2010/main" val="294060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0D57-B663-0E45-B8A5-E0DA54807D14}"/>
              </a:ext>
            </a:extLst>
          </p:cNvPr>
          <p:cNvSpPr>
            <a:spLocks noGrp="1"/>
          </p:cNvSpPr>
          <p:nvPr>
            <p:ph type="title"/>
          </p:nvPr>
        </p:nvSpPr>
        <p:spPr/>
        <p:txBody>
          <a:bodyPr/>
          <a:lstStyle/>
          <a:p>
            <a:r>
              <a:rPr lang="en-US" dirty="0"/>
              <a:t>NER output</a:t>
            </a:r>
          </a:p>
        </p:txBody>
      </p:sp>
      <p:pic>
        <p:nvPicPr>
          <p:cNvPr id="5" name="Content Placeholder 4">
            <a:extLst>
              <a:ext uri="{FF2B5EF4-FFF2-40B4-BE49-F238E27FC236}">
                <a16:creationId xmlns:a16="http://schemas.microsoft.com/office/drawing/2014/main" id="{B1E60883-D3FF-3640-92CD-DA7FF18338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0052" y="1711751"/>
            <a:ext cx="10338537" cy="3434497"/>
          </a:xfrm>
        </p:spPr>
      </p:pic>
    </p:spTree>
    <p:extLst>
      <p:ext uri="{BB962C8B-B14F-4D97-AF65-F5344CB8AC3E}">
        <p14:creationId xmlns:p14="http://schemas.microsoft.com/office/powerpoint/2010/main" val="1953023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AB2F-A80F-A440-ACAA-2B3EEC64051A}"/>
              </a:ext>
            </a:extLst>
          </p:cNvPr>
          <p:cNvSpPr>
            <a:spLocks noGrp="1"/>
          </p:cNvSpPr>
          <p:nvPr>
            <p:ph type="title"/>
          </p:nvPr>
        </p:nvSpPr>
        <p:spPr/>
        <p:txBody>
          <a:bodyPr/>
          <a:lstStyle/>
          <a:p>
            <a:r>
              <a:rPr lang="en-US" dirty="0"/>
              <a:t>Why NER?</a:t>
            </a:r>
          </a:p>
        </p:txBody>
      </p:sp>
      <p:sp>
        <p:nvSpPr>
          <p:cNvPr id="3" name="Content Placeholder 2">
            <a:extLst>
              <a:ext uri="{FF2B5EF4-FFF2-40B4-BE49-F238E27FC236}">
                <a16:creationId xmlns:a16="http://schemas.microsoft.com/office/drawing/2014/main" id="{A11D540C-3248-304F-861B-4DE68E84FE4B}"/>
              </a:ext>
            </a:extLst>
          </p:cNvPr>
          <p:cNvSpPr>
            <a:spLocks noGrp="1"/>
          </p:cNvSpPr>
          <p:nvPr>
            <p:ph idx="1"/>
          </p:nvPr>
        </p:nvSpPr>
        <p:spPr/>
        <p:txBody>
          <a:bodyPr>
            <a:normAutofit/>
          </a:bodyPr>
          <a:lstStyle/>
          <a:p>
            <a:r>
              <a:rPr lang="en-US" dirty="0"/>
              <a:t>Sentiment analysis: consumer’s sentiment toward a particular company or person?</a:t>
            </a:r>
          </a:p>
          <a:p>
            <a:r>
              <a:rPr lang="en-US" dirty="0"/>
              <a:t>Question Answering: answer questions about an entity?</a:t>
            </a:r>
          </a:p>
          <a:p>
            <a:r>
              <a:rPr lang="en-US" dirty="0"/>
              <a:t>Information Extraction: Extracting facts about entities from text.</a:t>
            </a:r>
          </a:p>
          <a:p>
            <a:r>
              <a:rPr lang="en-US" dirty="0"/>
              <a:t> </a:t>
            </a:r>
          </a:p>
        </p:txBody>
      </p:sp>
    </p:spTree>
    <p:extLst>
      <p:ext uri="{BB962C8B-B14F-4D97-AF65-F5344CB8AC3E}">
        <p14:creationId xmlns:p14="http://schemas.microsoft.com/office/powerpoint/2010/main" val="3972472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91BD-8D1D-644A-8F69-B02DA8C08ADC}"/>
              </a:ext>
            </a:extLst>
          </p:cNvPr>
          <p:cNvSpPr>
            <a:spLocks noGrp="1"/>
          </p:cNvSpPr>
          <p:nvPr>
            <p:ph type="title"/>
          </p:nvPr>
        </p:nvSpPr>
        <p:spPr/>
        <p:txBody>
          <a:bodyPr/>
          <a:lstStyle/>
          <a:p>
            <a:r>
              <a:rPr lang="en-US" dirty="0"/>
              <a:t>Why NER is hard</a:t>
            </a:r>
          </a:p>
        </p:txBody>
      </p:sp>
      <p:sp>
        <p:nvSpPr>
          <p:cNvPr id="3" name="Content Placeholder 2">
            <a:extLst>
              <a:ext uri="{FF2B5EF4-FFF2-40B4-BE49-F238E27FC236}">
                <a16:creationId xmlns:a16="http://schemas.microsoft.com/office/drawing/2014/main" id="{79A2BA53-9232-184F-A466-0BF3C3867FC6}"/>
              </a:ext>
            </a:extLst>
          </p:cNvPr>
          <p:cNvSpPr>
            <a:spLocks noGrp="1"/>
          </p:cNvSpPr>
          <p:nvPr>
            <p:ph idx="1"/>
          </p:nvPr>
        </p:nvSpPr>
        <p:spPr/>
        <p:txBody>
          <a:bodyPr/>
          <a:lstStyle/>
          <a:p>
            <a:pPr marL="742950" indent="-742950">
              <a:buAutoNum type="arabicParenR"/>
            </a:pPr>
            <a:r>
              <a:rPr lang="en-US" dirty="0"/>
              <a:t>Segmentation</a:t>
            </a:r>
          </a:p>
          <a:p>
            <a:pPr marL="1272103" lvl="1" indent="-742950">
              <a:buFont typeface="Arial" panose="020B0604020202020204" pitchFamily="34" charset="0"/>
              <a:buChar char="•"/>
            </a:pPr>
            <a:r>
              <a:rPr lang="en-US" dirty="0"/>
              <a:t>In POS tagging, no segmentation problem since each word gets one tag.</a:t>
            </a:r>
          </a:p>
          <a:p>
            <a:pPr marL="1272103" lvl="1" indent="-742950">
              <a:buFont typeface="Arial" panose="020B0604020202020204" pitchFamily="34" charset="0"/>
              <a:buChar char="•"/>
            </a:pPr>
            <a:r>
              <a:rPr lang="en-US" dirty="0"/>
              <a:t>In NER we have to find and segment the entities!</a:t>
            </a:r>
          </a:p>
          <a:p>
            <a:pPr marL="742950" indent="-742950">
              <a:buAutoNum type="arabicParenR"/>
            </a:pPr>
            <a:r>
              <a:rPr lang="en-US" dirty="0"/>
              <a:t>Type ambiguity</a:t>
            </a:r>
          </a:p>
          <a:p>
            <a:endParaRPr lang="en-US" dirty="0"/>
          </a:p>
          <a:p>
            <a:endParaRPr lang="en-US" dirty="0"/>
          </a:p>
        </p:txBody>
      </p:sp>
      <p:pic>
        <p:nvPicPr>
          <p:cNvPr id="4" name="Picture 3">
            <a:extLst>
              <a:ext uri="{FF2B5EF4-FFF2-40B4-BE49-F238E27FC236}">
                <a16:creationId xmlns:a16="http://schemas.microsoft.com/office/drawing/2014/main" id="{648F2002-F814-964F-8A12-22024B288107}"/>
              </a:ext>
            </a:extLst>
          </p:cNvPr>
          <p:cNvPicPr>
            <a:picLocks noChangeAspect="1"/>
          </p:cNvPicPr>
          <p:nvPr/>
        </p:nvPicPr>
        <p:blipFill>
          <a:blip r:embed="rId3"/>
          <a:stretch>
            <a:fillRect/>
          </a:stretch>
        </p:blipFill>
        <p:spPr>
          <a:xfrm>
            <a:off x="1447800" y="4846044"/>
            <a:ext cx="10415438" cy="1662705"/>
          </a:xfrm>
          <a:prstGeom prst="rect">
            <a:avLst/>
          </a:prstGeom>
        </p:spPr>
      </p:pic>
    </p:spTree>
    <p:extLst>
      <p:ext uri="{BB962C8B-B14F-4D97-AF65-F5344CB8AC3E}">
        <p14:creationId xmlns:p14="http://schemas.microsoft.com/office/powerpoint/2010/main" val="1000426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496C-2E08-6C46-91EA-892C0A0BAB57}"/>
              </a:ext>
            </a:extLst>
          </p:cNvPr>
          <p:cNvSpPr>
            <a:spLocks noGrp="1"/>
          </p:cNvSpPr>
          <p:nvPr>
            <p:ph type="title"/>
          </p:nvPr>
        </p:nvSpPr>
        <p:spPr/>
        <p:txBody>
          <a:bodyPr/>
          <a:lstStyle/>
          <a:p>
            <a:r>
              <a:rPr lang="en-US" dirty="0"/>
              <a:t>BIO Tagging</a:t>
            </a:r>
          </a:p>
        </p:txBody>
      </p:sp>
      <p:sp>
        <p:nvSpPr>
          <p:cNvPr id="3" name="Content Placeholder 2">
            <a:extLst>
              <a:ext uri="{FF2B5EF4-FFF2-40B4-BE49-F238E27FC236}">
                <a16:creationId xmlns:a16="http://schemas.microsoft.com/office/drawing/2014/main" id="{2FB4467C-2CC3-7846-8504-828DBFBB40E7}"/>
              </a:ext>
            </a:extLst>
          </p:cNvPr>
          <p:cNvSpPr>
            <a:spLocks noGrp="1"/>
          </p:cNvSpPr>
          <p:nvPr>
            <p:ph idx="1"/>
          </p:nvPr>
        </p:nvSpPr>
        <p:spPr>
          <a:xfrm>
            <a:off x="1097281" y="1600200"/>
            <a:ext cx="10561319" cy="4572000"/>
          </a:xfrm>
        </p:spPr>
        <p:txBody>
          <a:bodyPr/>
          <a:lstStyle/>
          <a:p>
            <a:r>
              <a:rPr lang="en-US" dirty="0">
                <a:solidFill>
                  <a:schemeClr val="tx1"/>
                </a:solidFill>
              </a:rPr>
              <a:t>How can we turn this structured problem into a sequence problem like POS tagging, with one label per word?</a:t>
            </a:r>
          </a:p>
          <a:p>
            <a:endParaRPr lang="en-US" dirty="0">
              <a:solidFill>
                <a:srgbClr val="0000FF"/>
              </a:solidFill>
            </a:endParaRPr>
          </a:p>
          <a:p>
            <a:r>
              <a:rPr lang="en-US" dirty="0">
                <a:solidFill>
                  <a:srgbClr val="0000FF"/>
                </a:solidFill>
              </a:rPr>
              <a:t>[PER Jane Villanueva] </a:t>
            </a:r>
            <a:r>
              <a:rPr lang="en-US" dirty="0"/>
              <a:t>of </a:t>
            </a:r>
            <a:r>
              <a:rPr lang="en-US" dirty="0">
                <a:solidFill>
                  <a:srgbClr val="0000FF"/>
                </a:solidFill>
              </a:rPr>
              <a:t>[ORG United] </a:t>
            </a:r>
            <a:r>
              <a:rPr lang="en-US" dirty="0"/>
              <a:t>, a unit of </a:t>
            </a:r>
            <a:r>
              <a:rPr lang="en-US" dirty="0">
                <a:solidFill>
                  <a:srgbClr val="0000FF"/>
                </a:solidFill>
              </a:rPr>
              <a:t>[ORG United Airlines Holding] </a:t>
            </a:r>
            <a:r>
              <a:rPr lang="en-US" dirty="0"/>
              <a:t>, said the fare applies to the </a:t>
            </a:r>
            <a:r>
              <a:rPr lang="en-US" dirty="0">
                <a:solidFill>
                  <a:srgbClr val="0000FF"/>
                </a:solidFill>
              </a:rPr>
              <a:t>[LOC Chicago ] </a:t>
            </a:r>
            <a:r>
              <a:rPr lang="en-US" dirty="0"/>
              <a:t>route. </a:t>
            </a:r>
          </a:p>
          <a:p>
            <a:endParaRPr lang="en-US" dirty="0"/>
          </a:p>
        </p:txBody>
      </p:sp>
    </p:spTree>
    <p:extLst>
      <p:ext uri="{BB962C8B-B14F-4D97-AF65-F5344CB8AC3E}">
        <p14:creationId xmlns:p14="http://schemas.microsoft.com/office/powerpoint/2010/main" val="1508075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496C-2E08-6C46-91EA-892C0A0BAB57}"/>
              </a:ext>
            </a:extLst>
          </p:cNvPr>
          <p:cNvSpPr>
            <a:spLocks noGrp="1"/>
          </p:cNvSpPr>
          <p:nvPr>
            <p:ph type="title"/>
          </p:nvPr>
        </p:nvSpPr>
        <p:spPr/>
        <p:txBody>
          <a:bodyPr/>
          <a:lstStyle/>
          <a:p>
            <a:r>
              <a:rPr lang="en-US" dirty="0"/>
              <a:t>BIO Tagging</a:t>
            </a:r>
          </a:p>
        </p:txBody>
      </p:sp>
      <p:sp>
        <p:nvSpPr>
          <p:cNvPr id="3" name="Content Placeholder 2">
            <a:extLst>
              <a:ext uri="{FF2B5EF4-FFF2-40B4-BE49-F238E27FC236}">
                <a16:creationId xmlns:a16="http://schemas.microsoft.com/office/drawing/2014/main" id="{2FB4467C-2CC3-7846-8504-828DBFBB40E7}"/>
              </a:ext>
            </a:extLst>
          </p:cNvPr>
          <p:cNvSpPr>
            <a:spLocks noGrp="1"/>
          </p:cNvSpPr>
          <p:nvPr>
            <p:ph idx="1"/>
          </p:nvPr>
        </p:nvSpPr>
        <p:spPr>
          <a:xfrm>
            <a:off x="1097281" y="1219200"/>
            <a:ext cx="10058401" cy="4953000"/>
          </a:xfrm>
        </p:spPr>
        <p:txBody>
          <a:bodyPr/>
          <a:lstStyle/>
          <a:p>
            <a:r>
              <a:rPr lang="en-US" sz="2400" dirty="0">
                <a:solidFill>
                  <a:srgbClr val="0000FF"/>
                </a:solidFill>
              </a:rPr>
              <a:t>[PER Jane Villanueva] </a:t>
            </a:r>
            <a:r>
              <a:rPr lang="en-US" sz="2400" dirty="0"/>
              <a:t>of </a:t>
            </a:r>
            <a:r>
              <a:rPr lang="en-US" sz="2400" dirty="0">
                <a:solidFill>
                  <a:srgbClr val="0000FF"/>
                </a:solidFill>
              </a:rPr>
              <a:t>[ORG United] </a:t>
            </a:r>
            <a:r>
              <a:rPr lang="en-US" sz="2400" dirty="0"/>
              <a:t>, a unit of </a:t>
            </a:r>
            <a:r>
              <a:rPr lang="en-US" sz="2400" dirty="0">
                <a:solidFill>
                  <a:srgbClr val="0000FF"/>
                </a:solidFill>
              </a:rPr>
              <a:t>[ORG United Airlines Holding] </a:t>
            </a:r>
            <a:r>
              <a:rPr lang="en-US" sz="2400" dirty="0"/>
              <a:t>, said the fare applies to the </a:t>
            </a:r>
            <a:r>
              <a:rPr lang="en-US" sz="2400" dirty="0">
                <a:solidFill>
                  <a:srgbClr val="0000FF"/>
                </a:solidFill>
              </a:rPr>
              <a:t>[LOC Chicago ] </a:t>
            </a:r>
            <a:r>
              <a:rPr lang="en-US" sz="2400" dirty="0"/>
              <a:t>route. </a:t>
            </a:r>
          </a:p>
          <a:p>
            <a:endParaRPr lang="en-US" dirty="0"/>
          </a:p>
        </p:txBody>
      </p:sp>
      <p:pic>
        <p:nvPicPr>
          <p:cNvPr id="5" name="Picture 4">
            <a:extLst>
              <a:ext uri="{FF2B5EF4-FFF2-40B4-BE49-F238E27FC236}">
                <a16:creationId xmlns:a16="http://schemas.microsoft.com/office/drawing/2014/main" id="{DFCC9F8F-A223-144F-BC7B-9B54E706626D}"/>
              </a:ext>
            </a:extLst>
          </p:cNvPr>
          <p:cNvPicPr>
            <a:picLocks noChangeAspect="1"/>
          </p:cNvPicPr>
          <p:nvPr/>
        </p:nvPicPr>
        <p:blipFill rotWithShape="1">
          <a:blip r:embed="rId3"/>
          <a:srcRect l="50748" r="32601"/>
          <a:stretch/>
        </p:blipFill>
        <p:spPr>
          <a:xfrm>
            <a:off x="5867400" y="2209800"/>
            <a:ext cx="1600201" cy="3953648"/>
          </a:xfrm>
          <a:prstGeom prst="rect">
            <a:avLst/>
          </a:prstGeom>
        </p:spPr>
      </p:pic>
      <p:pic>
        <p:nvPicPr>
          <p:cNvPr id="6" name="Picture 5">
            <a:extLst>
              <a:ext uri="{FF2B5EF4-FFF2-40B4-BE49-F238E27FC236}">
                <a16:creationId xmlns:a16="http://schemas.microsoft.com/office/drawing/2014/main" id="{88DABEDA-17E8-AC4F-8E69-8D886455EE29}"/>
              </a:ext>
            </a:extLst>
          </p:cNvPr>
          <p:cNvPicPr>
            <a:picLocks noChangeAspect="1"/>
          </p:cNvPicPr>
          <p:nvPr/>
        </p:nvPicPr>
        <p:blipFill rotWithShape="1">
          <a:blip r:embed="rId3"/>
          <a:srcRect r="83349"/>
          <a:stretch/>
        </p:blipFill>
        <p:spPr>
          <a:xfrm>
            <a:off x="4267200" y="2209800"/>
            <a:ext cx="1600200" cy="3953648"/>
          </a:xfrm>
          <a:prstGeom prst="rect">
            <a:avLst/>
          </a:prstGeom>
        </p:spPr>
      </p:pic>
      <p:sp>
        <p:nvSpPr>
          <p:cNvPr id="7" name="TextBox 6">
            <a:extLst>
              <a:ext uri="{FF2B5EF4-FFF2-40B4-BE49-F238E27FC236}">
                <a16:creationId xmlns:a16="http://schemas.microsoft.com/office/drawing/2014/main" id="{208BDF37-7452-5941-9743-FBCED75CC118}"/>
              </a:ext>
            </a:extLst>
          </p:cNvPr>
          <p:cNvSpPr txBox="1"/>
          <p:nvPr/>
        </p:nvSpPr>
        <p:spPr>
          <a:xfrm>
            <a:off x="1219200" y="6329065"/>
            <a:ext cx="5154168" cy="523220"/>
          </a:xfrm>
          <a:prstGeom prst="rect">
            <a:avLst/>
          </a:prstGeom>
          <a:noFill/>
        </p:spPr>
        <p:txBody>
          <a:bodyPr wrap="none" rtlCol="0">
            <a:spAutoFit/>
          </a:bodyPr>
          <a:lstStyle/>
          <a:p>
            <a:r>
              <a:rPr lang="en-US" sz="2800" dirty="0"/>
              <a:t>Now we have one tag per token!!!</a:t>
            </a:r>
          </a:p>
        </p:txBody>
      </p:sp>
    </p:spTree>
    <p:extLst>
      <p:ext uri="{BB962C8B-B14F-4D97-AF65-F5344CB8AC3E}">
        <p14:creationId xmlns:p14="http://schemas.microsoft.com/office/powerpoint/2010/main" val="3702413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496C-2E08-6C46-91EA-892C0A0BAB57}"/>
              </a:ext>
            </a:extLst>
          </p:cNvPr>
          <p:cNvSpPr>
            <a:spLocks noGrp="1"/>
          </p:cNvSpPr>
          <p:nvPr>
            <p:ph type="title"/>
          </p:nvPr>
        </p:nvSpPr>
        <p:spPr/>
        <p:txBody>
          <a:bodyPr/>
          <a:lstStyle/>
          <a:p>
            <a:r>
              <a:rPr lang="en-US" dirty="0"/>
              <a:t>BIO Tagging</a:t>
            </a:r>
          </a:p>
        </p:txBody>
      </p:sp>
      <p:sp>
        <p:nvSpPr>
          <p:cNvPr id="3" name="Content Placeholder 2">
            <a:extLst>
              <a:ext uri="{FF2B5EF4-FFF2-40B4-BE49-F238E27FC236}">
                <a16:creationId xmlns:a16="http://schemas.microsoft.com/office/drawing/2014/main" id="{2FB4467C-2CC3-7846-8504-828DBFBB40E7}"/>
              </a:ext>
            </a:extLst>
          </p:cNvPr>
          <p:cNvSpPr>
            <a:spLocks noGrp="1"/>
          </p:cNvSpPr>
          <p:nvPr>
            <p:ph idx="1"/>
          </p:nvPr>
        </p:nvSpPr>
        <p:spPr>
          <a:xfrm>
            <a:off x="1097281" y="1219200"/>
            <a:ext cx="6522719" cy="5638800"/>
          </a:xfrm>
        </p:spPr>
        <p:txBody>
          <a:bodyPr>
            <a:normAutofit fontScale="92500" lnSpcReduction="10000"/>
          </a:bodyPr>
          <a:lstStyle/>
          <a:p>
            <a:r>
              <a:rPr lang="en-US" dirty="0"/>
              <a:t>B: token that </a:t>
            </a:r>
            <a:r>
              <a:rPr lang="en-US" i="1" dirty="0"/>
              <a:t>begins </a:t>
            </a:r>
            <a:r>
              <a:rPr lang="en-US" dirty="0"/>
              <a:t>a span</a:t>
            </a:r>
          </a:p>
          <a:p>
            <a:r>
              <a:rPr lang="en-US" dirty="0"/>
              <a:t>I: tokens </a:t>
            </a:r>
            <a:r>
              <a:rPr lang="en-US" i="1" dirty="0"/>
              <a:t>inside </a:t>
            </a:r>
            <a:r>
              <a:rPr lang="en-US" dirty="0"/>
              <a:t>a span</a:t>
            </a:r>
          </a:p>
          <a:p>
            <a:r>
              <a:rPr lang="en-US" dirty="0"/>
              <a:t>O: tokens outside of any span</a:t>
            </a:r>
          </a:p>
          <a:p>
            <a:endParaRPr lang="en-US" dirty="0"/>
          </a:p>
          <a:p>
            <a:r>
              <a:rPr lang="en-US" dirty="0"/>
              <a:t># of tags (where n is #entity types):</a:t>
            </a:r>
          </a:p>
          <a:p>
            <a:r>
              <a:rPr lang="en-US" dirty="0"/>
              <a:t>	1 O tag, </a:t>
            </a:r>
          </a:p>
          <a:p>
            <a:r>
              <a:rPr lang="en-US" i="1" dirty="0"/>
              <a:t>n</a:t>
            </a:r>
            <a:r>
              <a:rPr lang="en-US" dirty="0"/>
              <a:t> B tags, </a:t>
            </a:r>
          </a:p>
          <a:p>
            <a:r>
              <a:rPr lang="en-US" i="1" dirty="0"/>
              <a:t>n</a:t>
            </a:r>
            <a:r>
              <a:rPr lang="en-US" dirty="0"/>
              <a:t> I tags</a:t>
            </a:r>
          </a:p>
          <a:p>
            <a:r>
              <a:rPr lang="en-US" dirty="0"/>
              <a:t> total of </a:t>
            </a:r>
            <a:r>
              <a:rPr lang="en-US" i="1" dirty="0"/>
              <a:t>2n+1</a:t>
            </a:r>
          </a:p>
        </p:txBody>
      </p:sp>
      <p:pic>
        <p:nvPicPr>
          <p:cNvPr id="4" name="Picture 3">
            <a:extLst>
              <a:ext uri="{FF2B5EF4-FFF2-40B4-BE49-F238E27FC236}">
                <a16:creationId xmlns:a16="http://schemas.microsoft.com/office/drawing/2014/main" id="{6E8E3001-986B-0D4B-BBA1-3BFDC3668A26}"/>
              </a:ext>
            </a:extLst>
          </p:cNvPr>
          <p:cNvPicPr>
            <a:picLocks noChangeAspect="1"/>
          </p:cNvPicPr>
          <p:nvPr/>
        </p:nvPicPr>
        <p:blipFill rotWithShape="1">
          <a:blip r:embed="rId3"/>
          <a:srcRect l="50748" r="32601"/>
          <a:stretch/>
        </p:blipFill>
        <p:spPr>
          <a:xfrm>
            <a:off x="9601199" y="1075552"/>
            <a:ext cx="1600201" cy="3953648"/>
          </a:xfrm>
          <a:prstGeom prst="rect">
            <a:avLst/>
          </a:prstGeom>
        </p:spPr>
      </p:pic>
      <p:pic>
        <p:nvPicPr>
          <p:cNvPr id="5" name="Picture 4">
            <a:extLst>
              <a:ext uri="{FF2B5EF4-FFF2-40B4-BE49-F238E27FC236}">
                <a16:creationId xmlns:a16="http://schemas.microsoft.com/office/drawing/2014/main" id="{94769F5D-20A1-B248-B171-F37EAF7EA8CB}"/>
              </a:ext>
            </a:extLst>
          </p:cNvPr>
          <p:cNvPicPr>
            <a:picLocks noChangeAspect="1"/>
          </p:cNvPicPr>
          <p:nvPr/>
        </p:nvPicPr>
        <p:blipFill rotWithShape="1">
          <a:blip r:embed="rId3"/>
          <a:srcRect r="83349"/>
          <a:stretch/>
        </p:blipFill>
        <p:spPr>
          <a:xfrm>
            <a:off x="8000999" y="1075552"/>
            <a:ext cx="1600200" cy="3953648"/>
          </a:xfrm>
          <a:prstGeom prst="rect">
            <a:avLst/>
          </a:prstGeom>
        </p:spPr>
      </p:pic>
    </p:spTree>
    <p:extLst>
      <p:ext uri="{BB962C8B-B14F-4D97-AF65-F5344CB8AC3E}">
        <p14:creationId xmlns:p14="http://schemas.microsoft.com/office/powerpoint/2010/main" val="3186658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496C-2E08-6C46-91EA-892C0A0BAB57}"/>
              </a:ext>
            </a:extLst>
          </p:cNvPr>
          <p:cNvSpPr>
            <a:spLocks noGrp="1"/>
          </p:cNvSpPr>
          <p:nvPr>
            <p:ph type="title"/>
          </p:nvPr>
        </p:nvSpPr>
        <p:spPr/>
        <p:txBody>
          <a:bodyPr/>
          <a:lstStyle/>
          <a:p>
            <a:r>
              <a:rPr lang="en-US" dirty="0"/>
              <a:t>BIO Tagging variants: IO and BIOES</a:t>
            </a:r>
          </a:p>
        </p:txBody>
      </p:sp>
      <p:sp>
        <p:nvSpPr>
          <p:cNvPr id="3" name="Content Placeholder 2">
            <a:extLst>
              <a:ext uri="{FF2B5EF4-FFF2-40B4-BE49-F238E27FC236}">
                <a16:creationId xmlns:a16="http://schemas.microsoft.com/office/drawing/2014/main" id="{2FB4467C-2CC3-7846-8504-828DBFBB40E7}"/>
              </a:ext>
            </a:extLst>
          </p:cNvPr>
          <p:cNvSpPr>
            <a:spLocks noGrp="1"/>
          </p:cNvSpPr>
          <p:nvPr>
            <p:ph idx="1"/>
          </p:nvPr>
        </p:nvSpPr>
        <p:spPr>
          <a:xfrm>
            <a:off x="1097281" y="1219200"/>
            <a:ext cx="10058401" cy="4953000"/>
          </a:xfrm>
        </p:spPr>
        <p:txBody>
          <a:bodyPr/>
          <a:lstStyle/>
          <a:p>
            <a:r>
              <a:rPr lang="en-US" sz="2400" dirty="0">
                <a:solidFill>
                  <a:srgbClr val="0000FF"/>
                </a:solidFill>
              </a:rPr>
              <a:t>[PER Jane Villanueva] </a:t>
            </a:r>
            <a:r>
              <a:rPr lang="en-US" sz="2400" dirty="0"/>
              <a:t>of </a:t>
            </a:r>
            <a:r>
              <a:rPr lang="en-US" sz="2400" dirty="0">
                <a:solidFill>
                  <a:srgbClr val="0000FF"/>
                </a:solidFill>
              </a:rPr>
              <a:t>[ORG United] </a:t>
            </a:r>
            <a:r>
              <a:rPr lang="en-US" sz="2400" dirty="0"/>
              <a:t>, a unit of </a:t>
            </a:r>
            <a:r>
              <a:rPr lang="en-US" sz="2400" dirty="0">
                <a:solidFill>
                  <a:srgbClr val="0000FF"/>
                </a:solidFill>
              </a:rPr>
              <a:t>[ORG United Airlines Holding] </a:t>
            </a:r>
            <a:r>
              <a:rPr lang="en-US" sz="2400" dirty="0"/>
              <a:t>, said the fare applies to the </a:t>
            </a:r>
            <a:r>
              <a:rPr lang="en-US" sz="2400" dirty="0">
                <a:solidFill>
                  <a:srgbClr val="0000FF"/>
                </a:solidFill>
              </a:rPr>
              <a:t>[LOC Chicago ] </a:t>
            </a:r>
            <a:r>
              <a:rPr lang="en-US" sz="2400" dirty="0"/>
              <a:t>route. </a:t>
            </a:r>
          </a:p>
          <a:p>
            <a:endParaRPr lang="en-US" dirty="0"/>
          </a:p>
        </p:txBody>
      </p:sp>
      <p:pic>
        <p:nvPicPr>
          <p:cNvPr id="4" name="Picture 3">
            <a:extLst>
              <a:ext uri="{FF2B5EF4-FFF2-40B4-BE49-F238E27FC236}">
                <a16:creationId xmlns:a16="http://schemas.microsoft.com/office/drawing/2014/main" id="{6E8E3001-986B-0D4B-BBA1-3BFDC3668A26}"/>
              </a:ext>
            </a:extLst>
          </p:cNvPr>
          <p:cNvPicPr>
            <a:picLocks noChangeAspect="1"/>
          </p:cNvPicPr>
          <p:nvPr/>
        </p:nvPicPr>
        <p:blipFill>
          <a:blip r:embed="rId3"/>
          <a:stretch>
            <a:fillRect/>
          </a:stretch>
        </p:blipFill>
        <p:spPr>
          <a:xfrm>
            <a:off x="1291018" y="2590800"/>
            <a:ext cx="9609963" cy="3953648"/>
          </a:xfrm>
          <a:prstGeom prst="rect">
            <a:avLst/>
          </a:prstGeom>
        </p:spPr>
      </p:pic>
    </p:spTree>
    <p:extLst>
      <p:ext uri="{BB962C8B-B14F-4D97-AF65-F5344CB8AC3E}">
        <p14:creationId xmlns:p14="http://schemas.microsoft.com/office/powerpoint/2010/main" val="3071804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932D-4701-E645-9742-2F8DBB81C25C}"/>
              </a:ext>
            </a:extLst>
          </p:cNvPr>
          <p:cNvSpPr>
            <a:spLocks noGrp="1"/>
          </p:cNvSpPr>
          <p:nvPr>
            <p:ph type="title"/>
          </p:nvPr>
        </p:nvSpPr>
        <p:spPr>
          <a:xfrm>
            <a:off x="1097280" y="159603"/>
            <a:ext cx="10637520" cy="907196"/>
          </a:xfrm>
        </p:spPr>
        <p:txBody>
          <a:bodyPr>
            <a:normAutofit/>
          </a:bodyPr>
          <a:lstStyle/>
          <a:p>
            <a:r>
              <a:rPr lang="en-US" dirty="0"/>
              <a:t>Standard algorithms for NER</a:t>
            </a:r>
          </a:p>
        </p:txBody>
      </p:sp>
      <p:sp>
        <p:nvSpPr>
          <p:cNvPr id="3" name="Content Placeholder 2">
            <a:extLst>
              <a:ext uri="{FF2B5EF4-FFF2-40B4-BE49-F238E27FC236}">
                <a16:creationId xmlns:a16="http://schemas.microsoft.com/office/drawing/2014/main" id="{9C3D6E66-A1C0-9149-863D-CD99FA556835}"/>
              </a:ext>
            </a:extLst>
          </p:cNvPr>
          <p:cNvSpPr>
            <a:spLocks noGrp="1"/>
          </p:cNvSpPr>
          <p:nvPr>
            <p:ph idx="1"/>
          </p:nvPr>
        </p:nvSpPr>
        <p:spPr/>
        <p:txBody>
          <a:bodyPr>
            <a:normAutofit/>
          </a:bodyPr>
          <a:lstStyle/>
          <a:p>
            <a:r>
              <a:rPr lang="en-US" dirty="0"/>
              <a:t>Supervised Machine Learning given a human-labeled training set of text annotated with tags</a:t>
            </a:r>
          </a:p>
          <a:p>
            <a:pPr marL="571500" indent="-571500">
              <a:buFont typeface="Arial" panose="020B0604020202020204" pitchFamily="34" charset="0"/>
              <a:buChar char="•"/>
            </a:pPr>
            <a:r>
              <a:rPr lang="en-US" dirty="0"/>
              <a:t>Hidden Markov Models</a:t>
            </a:r>
          </a:p>
          <a:p>
            <a:pPr marL="571500" indent="-571500">
              <a:buFont typeface="Arial" panose="020B0604020202020204" pitchFamily="34" charset="0"/>
              <a:buChar char="•"/>
            </a:pPr>
            <a:r>
              <a:rPr lang="en-US" dirty="0"/>
              <a:t>Conditional Random Fields (CRF)/ Maximum Entropy Markov Models (MEMM)</a:t>
            </a:r>
          </a:p>
          <a:p>
            <a:pPr marL="571500" indent="-571500">
              <a:buFont typeface="Arial" panose="020B0604020202020204" pitchFamily="34" charset="0"/>
              <a:buChar char="•"/>
            </a:pPr>
            <a:r>
              <a:rPr lang="en-US" dirty="0"/>
              <a:t>Neural sequence models (RNNs or Transformers)</a:t>
            </a:r>
          </a:p>
          <a:p>
            <a:pPr marL="571500" indent="-571500">
              <a:buFont typeface="Arial" panose="020B0604020202020204" pitchFamily="34" charset="0"/>
              <a:buChar char="•"/>
            </a:pPr>
            <a:r>
              <a:rPr lang="en-US" dirty="0"/>
              <a:t>Large Language Models (like BERT), finetuned</a:t>
            </a:r>
          </a:p>
          <a:p>
            <a:endParaRPr lang="en-US" dirty="0"/>
          </a:p>
        </p:txBody>
      </p:sp>
    </p:spTree>
    <p:extLst>
      <p:ext uri="{BB962C8B-B14F-4D97-AF65-F5344CB8AC3E}">
        <p14:creationId xmlns:p14="http://schemas.microsoft.com/office/powerpoint/2010/main" val="4086670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4000" dirty="0">
                <a:solidFill>
                  <a:schemeClr val="bg1"/>
                </a:solidFill>
                <a:ea typeface="Franklin Gothic Book" charset="0"/>
                <a:cs typeface="Franklin Gothic Book" charset="0"/>
              </a:rPr>
              <a:t>Sequence Labeling for Part of Speech and Named Entities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Named Entity Recognition (NER)</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48665251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055DB61-A0F1-549E-DB1C-636185B42C19}"/>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10CC790A-35E3-4C3F-8465-5557EA376D60}" type="slidenum">
              <a:rPr lang="fa-IR" altLang="en-US" i="0">
                <a:latin typeface="Tahoma" panose="020B0604030504040204" pitchFamily="34" charset="0"/>
              </a:rPr>
              <a:pPr eaLnBrk="1" hangingPunct="1"/>
              <a:t>29</a:t>
            </a:fld>
            <a:endParaRPr lang="en-US" altLang="en-US" i="0">
              <a:latin typeface="Tahoma" panose="020B0604030504040204" pitchFamily="34" charset="0"/>
            </a:endParaRPr>
          </a:p>
        </p:txBody>
      </p:sp>
      <p:sp>
        <p:nvSpPr>
          <p:cNvPr id="5123" name="Rectangle 2">
            <a:extLst>
              <a:ext uri="{FF2B5EF4-FFF2-40B4-BE49-F238E27FC236}">
                <a16:creationId xmlns:a16="http://schemas.microsoft.com/office/drawing/2014/main" id="{388CB7AC-F1B7-92A7-BABD-F79BB9EEC8AC}"/>
              </a:ext>
            </a:extLst>
          </p:cNvPr>
          <p:cNvSpPr>
            <a:spLocks noGrp="1" noChangeArrowheads="1"/>
          </p:cNvSpPr>
          <p:nvPr>
            <p:ph type="title"/>
          </p:nvPr>
        </p:nvSpPr>
        <p:spPr/>
        <p:txBody>
          <a:bodyPr/>
          <a:lstStyle/>
          <a:p>
            <a:pPr eaLnBrk="1" hangingPunct="1"/>
            <a:r>
              <a:rPr lang="en-US" altLang="en-US"/>
              <a:t>Markov chain</a:t>
            </a:r>
          </a:p>
        </p:txBody>
      </p:sp>
      <p:sp>
        <p:nvSpPr>
          <p:cNvPr id="5124" name="Rectangle 3">
            <a:extLst>
              <a:ext uri="{FF2B5EF4-FFF2-40B4-BE49-F238E27FC236}">
                <a16:creationId xmlns:a16="http://schemas.microsoft.com/office/drawing/2014/main" id="{CD358011-A214-B1E4-AAAD-8620AEAB131D}"/>
              </a:ext>
            </a:extLst>
          </p:cNvPr>
          <p:cNvSpPr>
            <a:spLocks noGrp="1" noChangeArrowheads="1"/>
          </p:cNvSpPr>
          <p:nvPr>
            <p:ph type="body" idx="1"/>
          </p:nvPr>
        </p:nvSpPr>
        <p:spPr/>
        <p:txBody>
          <a:bodyPr/>
          <a:lstStyle/>
          <a:p>
            <a:pPr eaLnBrk="1" hangingPunct="1"/>
            <a:r>
              <a:rPr lang="en-US" altLang="en-US" b="1"/>
              <a:t>Observed Markov model</a:t>
            </a:r>
          </a:p>
          <a:p>
            <a:pPr eaLnBrk="1" hangingPunct="1"/>
            <a:r>
              <a:rPr lang="en-US" altLang="en-US" b="1"/>
              <a:t>Weighted finite-state automaton</a:t>
            </a:r>
          </a:p>
          <a:p>
            <a:pPr eaLnBrk="1" hangingPunct="1"/>
            <a:r>
              <a:rPr lang="en-US" altLang="en-US" b="1"/>
              <a:t>Markov Chain</a:t>
            </a:r>
            <a:r>
              <a:rPr lang="en-US" altLang="en-US"/>
              <a:t>: a weighted automaton in which the input sequence uniquely determines which states the automaton will go through</a:t>
            </a:r>
          </a:p>
          <a:p>
            <a:pPr lvl="1" eaLnBrk="1" hangingPunct="1"/>
            <a:r>
              <a:rPr lang="en-US" altLang="en-US" sz="2400"/>
              <a:t>can’t represent inherently ambiguous problems</a:t>
            </a:r>
          </a:p>
          <a:p>
            <a:pPr lvl="1" eaLnBrk="1" hangingPunct="1"/>
            <a:r>
              <a:rPr lang="en-US" altLang="en-US" sz="2400"/>
              <a:t>useful for assigning probabilities to unambiguous sequences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1097280" y="159603"/>
            <a:ext cx="10942320" cy="907196"/>
          </a:xfrm>
        </p:spPr>
        <p:txBody>
          <a:bodyPr vert="horz" lIns="122767" tIns="61384" rIns="122767" bIns="61384" rtlCol="0" anchor="ctr">
            <a:normAutofit/>
          </a:bodyPr>
          <a:lstStyle/>
          <a:p>
            <a:r>
              <a:rPr lang="en-US" dirty="0"/>
              <a:t>Two classes of words: Open vs. Closed</a:t>
            </a:r>
          </a:p>
        </p:txBody>
      </p:sp>
      <p:sp>
        <p:nvSpPr>
          <p:cNvPr id="300035" name="Rectangle 3"/>
          <p:cNvSpPr>
            <a:spLocks noGrp="1" noChangeArrowheads="1"/>
          </p:cNvSpPr>
          <p:nvPr>
            <p:ph idx="1"/>
          </p:nvPr>
        </p:nvSpPr>
        <p:spPr>
          <a:xfrm>
            <a:off x="1097281" y="1600200"/>
            <a:ext cx="10713719" cy="5257800"/>
          </a:xfrm>
        </p:spPr>
        <p:txBody>
          <a:bodyPr vert="horz" lIns="122767" tIns="61384" rIns="122767" bIns="61384" rtlCol="0">
            <a:normAutofit fontScale="92500" lnSpcReduction="20000"/>
          </a:bodyPr>
          <a:lstStyle/>
          <a:p>
            <a:r>
              <a:rPr lang="en-US" sz="4500" dirty="0"/>
              <a:t>Closed class words</a:t>
            </a:r>
          </a:p>
          <a:p>
            <a:pPr lvl="1">
              <a:buFont typeface="Arial" panose="020B0604020202020204" pitchFamily="34" charset="0"/>
              <a:buChar char="•"/>
            </a:pPr>
            <a:r>
              <a:rPr lang="en-US" sz="3500" dirty="0"/>
              <a:t>Relatively fixed membership</a:t>
            </a:r>
            <a:endParaRPr lang="en-US" sz="3500" b="1" i="1" dirty="0">
              <a:solidFill>
                <a:srgbClr val="0070C0"/>
              </a:solidFill>
            </a:endParaRPr>
          </a:p>
          <a:p>
            <a:pPr lvl="1">
              <a:buFont typeface="Arial" panose="020B0604020202020204" pitchFamily="34" charset="0"/>
              <a:buChar char="•"/>
            </a:pPr>
            <a:r>
              <a:rPr lang="en-US" sz="3500" dirty="0"/>
              <a:t>Usually </a:t>
            </a:r>
            <a:r>
              <a:rPr lang="en-US" sz="3500" b="1" dirty="0"/>
              <a:t>function</a:t>
            </a:r>
            <a:r>
              <a:rPr lang="en-US" sz="3500" dirty="0"/>
              <a:t> words: short, frequent words with grammatical function</a:t>
            </a:r>
            <a:endParaRPr lang="en-US" sz="3500" b="1" i="1" dirty="0">
              <a:solidFill>
                <a:srgbClr val="0070C0"/>
              </a:solidFill>
            </a:endParaRPr>
          </a:p>
          <a:p>
            <a:pPr lvl="3">
              <a:buFont typeface="Arial" panose="020B0604020202020204" pitchFamily="34" charset="0"/>
              <a:buChar char="•"/>
            </a:pPr>
            <a:r>
              <a:rPr lang="en-US" sz="3000" dirty="0"/>
              <a:t>determiners: </a:t>
            </a:r>
            <a:r>
              <a:rPr lang="en-US" sz="3000" b="1" i="1" dirty="0">
                <a:solidFill>
                  <a:srgbClr val="0070C0"/>
                </a:solidFill>
              </a:rPr>
              <a:t>a, an, the</a:t>
            </a:r>
          </a:p>
          <a:p>
            <a:pPr lvl="3">
              <a:buFont typeface="Arial" panose="020B0604020202020204" pitchFamily="34" charset="0"/>
              <a:buChar char="•"/>
            </a:pPr>
            <a:r>
              <a:rPr lang="en-US" sz="3000" dirty="0"/>
              <a:t>pronouns: </a:t>
            </a:r>
            <a:r>
              <a:rPr lang="en-US" sz="3000" b="1" i="1" dirty="0">
                <a:solidFill>
                  <a:srgbClr val="0070C0"/>
                </a:solidFill>
              </a:rPr>
              <a:t>she, he, I</a:t>
            </a:r>
          </a:p>
          <a:p>
            <a:pPr lvl="3">
              <a:buFont typeface="Arial" panose="020B0604020202020204" pitchFamily="34" charset="0"/>
              <a:buChar char="•"/>
            </a:pPr>
            <a:r>
              <a:rPr lang="en-US" sz="3000" dirty="0"/>
              <a:t>prepositions: </a:t>
            </a:r>
            <a:r>
              <a:rPr lang="en-US" sz="3000" b="1" i="1" dirty="0">
                <a:solidFill>
                  <a:srgbClr val="0070C0"/>
                </a:solidFill>
              </a:rPr>
              <a:t>on, under, over, near, by, …</a:t>
            </a:r>
          </a:p>
          <a:p>
            <a:r>
              <a:rPr lang="en-US" sz="4500" dirty="0"/>
              <a:t>Open class words</a:t>
            </a:r>
          </a:p>
          <a:p>
            <a:pPr lvl="2">
              <a:buFont typeface="Arial" panose="020B0604020202020204" pitchFamily="34" charset="0"/>
              <a:buChar char="•"/>
            </a:pPr>
            <a:r>
              <a:rPr lang="en-US" sz="3500" dirty="0"/>
              <a:t>Usually </a:t>
            </a:r>
            <a:r>
              <a:rPr lang="en-US" sz="3500" b="1" dirty="0"/>
              <a:t>content</a:t>
            </a:r>
            <a:r>
              <a:rPr lang="en-US" sz="3500" dirty="0"/>
              <a:t> words: Nouns, Verbs, Adjectives, Adverbs</a:t>
            </a:r>
          </a:p>
          <a:p>
            <a:pPr lvl="3">
              <a:buFont typeface="Arial" panose="020B0604020202020204" pitchFamily="34" charset="0"/>
              <a:buChar char="•"/>
            </a:pPr>
            <a:r>
              <a:rPr lang="en-US" sz="2966" dirty="0"/>
              <a:t>Plus interjections: </a:t>
            </a:r>
            <a:r>
              <a:rPr lang="en-US" sz="2966" b="1" dirty="0">
                <a:solidFill>
                  <a:srgbClr val="0070C0"/>
                </a:solidFill>
              </a:rPr>
              <a:t>oh, ouch, uh-huh, yes, hello</a:t>
            </a:r>
          </a:p>
          <a:p>
            <a:pPr lvl="2">
              <a:buFont typeface="Arial" panose="020B0604020202020204" pitchFamily="34" charset="0"/>
              <a:buChar char="•"/>
            </a:pPr>
            <a:r>
              <a:rPr lang="en-US" sz="3500" dirty="0"/>
              <a:t>New nouns and verbs like </a:t>
            </a:r>
            <a:r>
              <a:rPr lang="en-US" sz="3500" i="1" dirty="0"/>
              <a:t>iPhone </a:t>
            </a:r>
            <a:r>
              <a:rPr lang="en-US" sz="3500" dirty="0"/>
              <a:t>or </a:t>
            </a:r>
            <a:r>
              <a:rPr lang="en-US" sz="3500" i="1" dirty="0"/>
              <a:t>to fax</a:t>
            </a:r>
            <a:endParaRPr lang="en-US" sz="3200" dirty="0"/>
          </a:p>
          <a:p>
            <a:pPr lvl="2"/>
            <a:endParaRPr lang="en-US" sz="3200" dirty="0"/>
          </a:p>
        </p:txBody>
      </p:sp>
    </p:spTree>
    <p:extLst>
      <p:ext uri="{BB962C8B-B14F-4D97-AF65-F5344CB8AC3E}">
        <p14:creationId xmlns:p14="http://schemas.microsoft.com/office/powerpoint/2010/main" val="4045678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D09C31F-7ED9-201B-214D-2727CA05ACA1}"/>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0C70519B-B0F1-4DDC-8F9B-F8298B30BE95}" type="slidenum">
              <a:rPr lang="fa-IR" altLang="en-US" i="0">
                <a:latin typeface="Tahoma" panose="020B0604030504040204" pitchFamily="34" charset="0"/>
              </a:rPr>
              <a:pPr eaLnBrk="1" hangingPunct="1"/>
              <a:t>30</a:t>
            </a:fld>
            <a:endParaRPr lang="en-US" altLang="en-US" i="0">
              <a:latin typeface="Tahoma" panose="020B0604030504040204" pitchFamily="34" charset="0"/>
            </a:endParaRPr>
          </a:p>
        </p:txBody>
      </p:sp>
      <p:sp>
        <p:nvSpPr>
          <p:cNvPr id="6147" name="Rectangle 2">
            <a:extLst>
              <a:ext uri="{FF2B5EF4-FFF2-40B4-BE49-F238E27FC236}">
                <a16:creationId xmlns:a16="http://schemas.microsoft.com/office/drawing/2014/main" id="{0A65BC74-3530-3B20-86F2-A6FB5EEB2125}"/>
              </a:ext>
            </a:extLst>
          </p:cNvPr>
          <p:cNvSpPr>
            <a:spLocks noGrp="1" noChangeArrowheads="1"/>
          </p:cNvSpPr>
          <p:nvPr>
            <p:ph type="title"/>
          </p:nvPr>
        </p:nvSpPr>
        <p:spPr/>
        <p:txBody>
          <a:bodyPr/>
          <a:lstStyle/>
          <a:p>
            <a:pPr eaLnBrk="1" hangingPunct="1"/>
            <a:r>
              <a:rPr lang="en-US" altLang="en-US"/>
              <a:t>Markov Chain</a:t>
            </a:r>
          </a:p>
        </p:txBody>
      </p:sp>
      <p:sp>
        <p:nvSpPr>
          <p:cNvPr id="6148" name="Rectangle 3">
            <a:extLst>
              <a:ext uri="{FF2B5EF4-FFF2-40B4-BE49-F238E27FC236}">
                <a16:creationId xmlns:a16="http://schemas.microsoft.com/office/drawing/2014/main" id="{0561E223-D951-C5E6-A711-B7D6AA00AAE2}"/>
              </a:ext>
            </a:extLst>
          </p:cNvPr>
          <p:cNvSpPr>
            <a:spLocks noGrp="1" noChangeArrowheads="1"/>
          </p:cNvSpPr>
          <p:nvPr>
            <p:ph type="body" idx="1"/>
          </p:nvPr>
        </p:nvSpPr>
        <p:spPr/>
        <p:txBody>
          <a:bodyPr/>
          <a:lstStyle/>
          <a:p>
            <a:pPr eaLnBrk="1" hangingPunct="1"/>
            <a:endParaRPr lang="fa-IR" altLang="en-US"/>
          </a:p>
        </p:txBody>
      </p:sp>
      <p:pic>
        <p:nvPicPr>
          <p:cNvPr id="6149" name="Picture 4">
            <a:extLst>
              <a:ext uri="{FF2B5EF4-FFF2-40B4-BE49-F238E27FC236}">
                <a16:creationId xmlns:a16="http://schemas.microsoft.com/office/drawing/2014/main" id="{4793EEC4-3541-FA09-D57C-8535F0D3E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638300"/>
            <a:ext cx="880903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4C6272E-FB76-2D72-2BE0-F77776737ED3}"/>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DB42774B-1D2E-433A-9EFD-748BB906AD91}" type="slidenum">
              <a:rPr lang="fa-IR" altLang="en-US" i="0">
                <a:latin typeface="Tahoma" panose="020B0604030504040204" pitchFamily="34" charset="0"/>
              </a:rPr>
              <a:pPr eaLnBrk="1" hangingPunct="1"/>
              <a:t>31</a:t>
            </a:fld>
            <a:endParaRPr lang="en-US" altLang="en-US" i="0">
              <a:latin typeface="Tahoma" panose="020B0604030504040204" pitchFamily="34" charset="0"/>
            </a:endParaRPr>
          </a:p>
        </p:txBody>
      </p:sp>
      <p:sp>
        <p:nvSpPr>
          <p:cNvPr id="7171" name="Rectangle 2">
            <a:extLst>
              <a:ext uri="{FF2B5EF4-FFF2-40B4-BE49-F238E27FC236}">
                <a16:creationId xmlns:a16="http://schemas.microsoft.com/office/drawing/2014/main" id="{3A2A7E86-3939-130A-7443-9B416265F2F3}"/>
              </a:ext>
            </a:extLst>
          </p:cNvPr>
          <p:cNvSpPr>
            <a:spLocks noGrp="1" noChangeArrowheads="1"/>
          </p:cNvSpPr>
          <p:nvPr>
            <p:ph type="title"/>
          </p:nvPr>
        </p:nvSpPr>
        <p:spPr/>
        <p:txBody>
          <a:bodyPr/>
          <a:lstStyle/>
          <a:p>
            <a:pPr eaLnBrk="1" hangingPunct="1"/>
            <a:r>
              <a:rPr lang="en-US" altLang="en-US"/>
              <a:t>Formal Description</a:t>
            </a:r>
          </a:p>
        </p:txBody>
      </p:sp>
      <p:pic>
        <p:nvPicPr>
          <p:cNvPr id="7172" name="Picture 4">
            <a:extLst>
              <a:ext uri="{FF2B5EF4-FFF2-40B4-BE49-F238E27FC236}">
                <a16:creationId xmlns:a16="http://schemas.microsoft.com/office/drawing/2014/main" id="{9CDA09AE-10D4-79F8-448D-13912DD00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514601"/>
            <a:ext cx="899160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25E45A91-5782-9087-B224-F2338D1398CD}"/>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C891913A-8130-414F-BC87-F916ACC7E67A}" type="slidenum">
              <a:rPr lang="fa-IR" altLang="en-US" i="0">
                <a:latin typeface="Tahoma" panose="020B0604030504040204" pitchFamily="34" charset="0"/>
              </a:rPr>
              <a:pPr eaLnBrk="1" hangingPunct="1"/>
              <a:t>32</a:t>
            </a:fld>
            <a:endParaRPr lang="en-US" altLang="en-US" i="0">
              <a:latin typeface="Tahoma" panose="020B0604030504040204" pitchFamily="34" charset="0"/>
            </a:endParaRPr>
          </a:p>
        </p:txBody>
      </p:sp>
      <p:sp>
        <p:nvSpPr>
          <p:cNvPr id="8195" name="Rectangle 2">
            <a:extLst>
              <a:ext uri="{FF2B5EF4-FFF2-40B4-BE49-F238E27FC236}">
                <a16:creationId xmlns:a16="http://schemas.microsoft.com/office/drawing/2014/main" id="{0522E7F5-D6C0-B3E5-88CF-BF54D12E5216}"/>
              </a:ext>
            </a:extLst>
          </p:cNvPr>
          <p:cNvSpPr>
            <a:spLocks noGrp="1" noChangeArrowheads="1"/>
          </p:cNvSpPr>
          <p:nvPr>
            <p:ph type="title"/>
          </p:nvPr>
        </p:nvSpPr>
        <p:spPr/>
        <p:txBody>
          <a:bodyPr/>
          <a:lstStyle/>
          <a:p>
            <a:pPr eaLnBrk="1" hangingPunct="1"/>
            <a:r>
              <a:rPr lang="en-US" altLang="en-US"/>
              <a:t>Formal Description</a:t>
            </a:r>
          </a:p>
        </p:txBody>
      </p:sp>
      <p:sp>
        <p:nvSpPr>
          <p:cNvPr id="8196" name="Rectangle 3">
            <a:extLst>
              <a:ext uri="{FF2B5EF4-FFF2-40B4-BE49-F238E27FC236}">
                <a16:creationId xmlns:a16="http://schemas.microsoft.com/office/drawing/2014/main" id="{AD8CF608-7EB0-CD37-E921-293E192EC1AB}"/>
              </a:ext>
            </a:extLst>
          </p:cNvPr>
          <p:cNvSpPr>
            <a:spLocks noGrp="1" noChangeArrowheads="1"/>
          </p:cNvSpPr>
          <p:nvPr>
            <p:ph type="body" idx="1"/>
          </p:nvPr>
        </p:nvSpPr>
        <p:spPr>
          <a:xfrm>
            <a:off x="1600200" y="2133600"/>
            <a:ext cx="8763000" cy="4114800"/>
          </a:xfrm>
        </p:spPr>
        <p:txBody>
          <a:bodyPr/>
          <a:lstStyle/>
          <a:p>
            <a:pPr eaLnBrk="1" hangingPunct="1"/>
            <a:r>
              <a:rPr lang="en-US" altLang="en-US" b="1"/>
              <a:t>First-order Markov Chain</a:t>
            </a:r>
            <a:r>
              <a:rPr lang="en-US" altLang="en-US"/>
              <a:t>: the probability of a particular state is dependent only on the previous state</a:t>
            </a:r>
          </a:p>
          <a:p>
            <a:pPr eaLnBrk="1" hangingPunct="1"/>
            <a:r>
              <a:rPr lang="en-US" altLang="en-US" b="1"/>
              <a:t>Markov Assumption: </a:t>
            </a:r>
            <a:r>
              <a:rPr lang="en-US" altLang="en-US"/>
              <a:t>P(q</a:t>
            </a:r>
            <a:r>
              <a:rPr lang="en-US" altLang="en-US" baseline="-25000"/>
              <a:t>i</a:t>
            </a:r>
            <a:r>
              <a:rPr lang="en-US" altLang="en-US"/>
              <a:t>|q</a:t>
            </a:r>
            <a:r>
              <a:rPr lang="en-US" altLang="en-US" baseline="-25000"/>
              <a:t>1</a:t>
            </a:r>
            <a:r>
              <a:rPr lang="en-US" altLang="en-US"/>
              <a:t>...q</a:t>
            </a:r>
            <a:r>
              <a:rPr lang="en-US" altLang="en-US" baseline="-25000"/>
              <a:t>i−1</a:t>
            </a:r>
            <a:r>
              <a:rPr lang="en-US" altLang="en-US"/>
              <a:t>) = P(q</a:t>
            </a:r>
            <a:r>
              <a:rPr lang="en-US" altLang="en-US" baseline="-25000"/>
              <a:t>i</a:t>
            </a:r>
            <a:r>
              <a:rPr lang="en-US" altLang="en-US"/>
              <a:t>|q</a:t>
            </a:r>
            <a:r>
              <a:rPr lang="en-US" altLang="en-US" baseline="-25000"/>
              <a:t>i−1</a:t>
            </a:r>
            <a:r>
              <a:rPr lang="en-US" altLang="en-US"/>
              <a:t>)</a:t>
            </a:r>
          </a:p>
          <a:p>
            <a:pPr eaLnBrk="1" hangingPunct="1"/>
            <a:endParaRPr lang="en-US" altLang="en-US"/>
          </a:p>
        </p:txBody>
      </p:sp>
      <p:pic>
        <p:nvPicPr>
          <p:cNvPr id="8197" name="Picture 4">
            <a:extLst>
              <a:ext uri="{FF2B5EF4-FFF2-40B4-BE49-F238E27FC236}">
                <a16:creationId xmlns:a16="http://schemas.microsoft.com/office/drawing/2014/main" id="{5D42447F-D5ED-2CF5-69A8-A5BFB655E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752850"/>
            <a:ext cx="89916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FEB1E3A-2D09-8429-92D6-4ACD7628797A}"/>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CA67D11B-29B8-4F92-A193-07E901671F7C}" type="slidenum">
              <a:rPr lang="fa-IR" altLang="en-US" i="0">
                <a:latin typeface="Tahoma" panose="020B0604030504040204" pitchFamily="34" charset="0"/>
              </a:rPr>
              <a:pPr eaLnBrk="1" hangingPunct="1"/>
              <a:t>33</a:t>
            </a:fld>
            <a:endParaRPr lang="en-US" altLang="en-US" i="0">
              <a:latin typeface="Tahoma" panose="020B0604030504040204" pitchFamily="34" charset="0"/>
            </a:endParaRPr>
          </a:p>
        </p:txBody>
      </p:sp>
      <p:sp>
        <p:nvSpPr>
          <p:cNvPr id="9219" name="Rectangle 2">
            <a:extLst>
              <a:ext uri="{FF2B5EF4-FFF2-40B4-BE49-F238E27FC236}">
                <a16:creationId xmlns:a16="http://schemas.microsoft.com/office/drawing/2014/main" id="{F44AC724-08DB-C30F-D252-24E09786FD27}"/>
              </a:ext>
            </a:extLst>
          </p:cNvPr>
          <p:cNvSpPr>
            <a:spLocks noGrp="1" noChangeArrowheads="1"/>
          </p:cNvSpPr>
          <p:nvPr>
            <p:ph type="title"/>
          </p:nvPr>
        </p:nvSpPr>
        <p:spPr/>
        <p:txBody>
          <a:bodyPr/>
          <a:lstStyle/>
          <a:p>
            <a:pPr eaLnBrk="1" hangingPunct="1"/>
            <a:r>
              <a:rPr lang="en-US" altLang="en-US"/>
              <a:t>Markov Chain example</a:t>
            </a:r>
          </a:p>
        </p:txBody>
      </p:sp>
      <p:sp>
        <p:nvSpPr>
          <p:cNvPr id="9220" name="Rectangle 3">
            <a:extLst>
              <a:ext uri="{FF2B5EF4-FFF2-40B4-BE49-F238E27FC236}">
                <a16:creationId xmlns:a16="http://schemas.microsoft.com/office/drawing/2014/main" id="{9121C02A-4D9A-275F-72B9-E6C0B3FBC005}"/>
              </a:ext>
            </a:extLst>
          </p:cNvPr>
          <p:cNvSpPr>
            <a:spLocks noGrp="1" noChangeArrowheads="1"/>
          </p:cNvSpPr>
          <p:nvPr>
            <p:ph type="body" idx="1"/>
          </p:nvPr>
        </p:nvSpPr>
        <p:spPr/>
        <p:txBody>
          <a:bodyPr/>
          <a:lstStyle/>
          <a:p>
            <a:pPr eaLnBrk="1" hangingPunct="1"/>
            <a:endParaRPr lang="fa-IR" altLang="en-US"/>
          </a:p>
        </p:txBody>
      </p:sp>
      <p:pic>
        <p:nvPicPr>
          <p:cNvPr id="9221" name="Picture 4">
            <a:extLst>
              <a:ext uri="{FF2B5EF4-FFF2-40B4-BE49-F238E27FC236}">
                <a16:creationId xmlns:a16="http://schemas.microsoft.com/office/drawing/2014/main" id="{09EBCB78-E4EA-F735-F07F-FBC87319C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87538"/>
            <a:ext cx="9144000"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5733" name="AutoShape 5">
            <a:extLst>
              <a:ext uri="{FF2B5EF4-FFF2-40B4-BE49-F238E27FC236}">
                <a16:creationId xmlns:a16="http://schemas.microsoft.com/office/drawing/2014/main" id="{DD353871-4EE4-79B6-B276-73DCA235D50D}"/>
              </a:ext>
            </a:extLst>
          </p:cNvPr>
          <p:cNvSpPr>
            <a:spLocks noChangeArrowheads="1"/>
          </p:cNvSpPr>
          <p:nvPr/>
        </p:nvSpPr>
        <p:spPr bwMode="auto">
          <a:xfrm>
            <a:off x="3352800" y="0"/>
            <a:ext cx="5410200" cy="1752600"/>
          </a:xfrm>
          <a:prstGeom prst="wedgeEllipseCallout">
            <a:avLst>
              <a:gd name="adj1" fmla="val 20454"/>
              <a:gd name="adj2" fmla="val 83968"/>
            </a:avLst>
          </a:prstGeom>
          <a:solidFill>
            <a:schemeClr val="accent1"/>
          </a:solidFill>
          <a:ln w="9525">
            <a:solidFill>
              <a:schemeClr val="tx1"/>
            </a:solidFill>
            <a:miter lim="800000"/>
            <a:headEnd/>
            <a:tailEnd/>
          </a:ln>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algn="ctr" eaLnBrk="1" hangingPunct="1"/>
            <a:r>
              <a:rPr lang="en-US" altLang="en-US" i="0"/>
              <a:t>compute the probability of each of the following sequences</a:t>
            </a:r>
            <a:endParaRPr lang="en-US" altLang="en-US" sz="2400" b="1" i="0"/>
          </a:p>
          <a:p>
            <a:pPr algn="ctr" eaLnBrk="1" hangingPunct="1"/>
            <a:r>
              <a:rPr lang="en-US" altLang="en-US" sz="2400" b="1" i="0"/>
              <a:t>hot hot hot hot</a:t>
            </a:r>
          </a:p>
          <a:p>
            <a:pPr algn="ctr" eaLnBrk="1" hangingPunct="1"/>
            <a:r>
              <a:rPr lang="en-US" altLang="en-US" sz="2400" b="1" i="0"/>
              <a:t>cold hot cold hot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5733"/>
                                        </p:tgtEl>
                                        <p:attrNameLst>
                                          <p:attrName>style.visibility</p:attrName>
                                        </p:attrNameLst>
                                      </p:cBhvr>
                                      <p:to>
                                        <p:strVal val="visible"/>
                                      </p:to>
                                    </p:set>
                                    <p:animEffect transition="in" filter="blinds(horizontal)">
                                      <p:cBhvr>
                                        <p:cTn id="7" dur="500"/>
                                        <p:tgtEl>
                                          <p:spTgt spid="585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583BC4E-66C8-E348-10A6-4A4B9EDE40DB}"/>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CE71E1BB-3C27-42D6-8D3B-9314DC7AFB56}" type="slidenum">
              <a:rPr lang="fa-IR" altLang="en-US" i="0">
                <a:latin typeface="Tahoma" panose="020B0604030504040204" pitchFamily="34" charset="0"/>
              </a:rPr>
              <a:pPr eaLnBrk="1" hangingPunct="1"/>
              <a:t>34</a:t>
            </a:fld>
            <a:endParaRPr lang="en-US" altLang="en-US" i="0">
              <a:latin typeface="Tahoma" panose="020B0604030504040204" pitchFamily="34" charset="0"/>
            </a:endParaRPr>
          </a:p>
        </p:txBody>
      </p:sp>
      <p:sp>
        <p:nvSpPr>
          <p:cNvPr id="10243" name="Rectangle 2">
            <a:extLst>
              <a:ext uri="{FF2B5EF4-FFF2-40B4-BE49-F238E27FC236}">
                <a16:creationId xmlns:a16="http://schemas.microsoft.com/office/drawing/2014/main" id="{A0011433-F27F-A03A-434F-7070BAAF163B}"/>
              </a:ext>
            </a:extLst>
          </p:cNvPr>
          <p:cNvSpPr>
            <a:spLocks noGrp="1" noChangeArrowheads="1"/>
          </p:cNvSpPr>
          <p:nvPr>
            <p:ph type="title"/>
          </p:nvPr>
        </p:nvSpPr>
        <p:spPr/>
        <p:txBody>
          <a:bodyPr/>
          <a:lstStyle/>
          <a:p>
            <a:pPr eaLnBrk="1" hangingPunct="1"/>
            <a:r>
              <a:rPr lang="en-US" altLang="en-US"/>
              <a:t>Hidden Markov Model</a:t>
            </a:r>
          </a:p>
        </p:txBody>
      </p:sp>
      <p:sp>
        <p:nvSpPr>
          <p:cNvPr id="10244" name="Rectangle 3">
            <a:extLst>
              <a:ext uri="{FF2B5EF4-FFF2-40B4-BE49-F238E27FC236}">
                <a16:creationId xmlns:a16="http://schemas.microsoft.com/office/drawing/2014/main" id="{40029330-CA63-3FBA-C9AC-42706C9B60BE}"/>
              </a:ext>
            </a:extLst>
          </p:cNvPr>
          <p:cNvSpPr>
            <a:spLocks noGrp="1" noChangeArrowheads="1"/>
          </p:cNvSpPr>
          <p:nvPr>
            <p:ph type="body" idx="1"/>
          </p:nvPr>
        </p:nvSpPr>
        <p:spPr/>
        <p:txBody>
          <a:bodyPr>
            <a:normAutofit fontScale="85000" lnSpcReduction="20000"/>
          </a:bodyPr>
          <a:lstStyle/>
          <a:p>
            <a:pPr eaLnBrk="1" hangingPunct="1">
              <a:lnSpc>
                <a:spcPct val="90000"/>
              </a:lnSpc>
            </a:pPr>
            <a:r>
              <a:rPr lang="en-US" altLang="en-US"/>
              <a:t>A Markov chain is useful when we need to compute a probability for a sequence of</a:t>
            </a:r>
            <a:r>
              <a:rPr lang="fa-IR" altLang="en-US"/>
              <a:t> </a:t>
            </a:r>
            <a:r>
              <a:rPr lang="en-US" altLang="en-US"/>
              <a:t>events that we can observe in the world.</a:t>
            </a:r>
          </a:p>
          <a:p>
            <a:pPr eaLnBrk="1" hangingPunct="1">
              <a:lnSpc>
                <a:spcPct val="90000"/>
              </a:lnSpc>
            </a:pPr>
            <a:r>
              <a:rPr lang="en-US" altLang="en-US"/>
              <a:t>in POS tagging we didn’t observe POS tags in the world; we saw words, and had to infer the correct tags from the word sequence. We call the POS tags </a:t>
            </a:r>
            <a:r>
              <a:rPr lang="en-US" altLang="en-US" b="1"/>
              <a:t>hidden </a:t>
            </a:r>
            <a:r>
              <a:rPr lang="en-US" altLang="en-US"/>
              <a:t>because they are not observed</a:t>
            </a:r>
          </a:p>
          <a:p>
            <a:pPr eaLnBrk="1" hangingPunct="1">
              <a:lnSpc>
                <a:spcPct val="90000"/>
              </a:lnSpc>
            </a:pPr>
            <a:r>
              <a:rPr lang="en-US" altLang="en-US" b="1"/>
              <a:t>HMM</a:t>
            </a:r>
            <a:r>
              <a:rPr lang="en-US" altLang="en-US"/>
              <a:t> allows us to talk HIDDEN MARKOV about both </a:t>
            </a:r>
            <a:r>
              <a:rPr lang="en-US" altLang="en-US" i="1"/>
              <a:t>observed </a:t>
            </a:r>
            <a:r>
              <a:rPr lang="en-US" altLang="en-US"/>
              <a:t>MODEL events (like words) and </a:t>
            </a:r>
            <a:r>
              <a:rPr lang="en-US" altLang="en-US" i="1"/>
              <a:t>hidden </a:t>
            </a:r>
            <a:r>
              <a:rPr lang="en-US" altLang="en-US"/>
              <a:t>events (like POS tags) that we think of as causal factors in our probabilistic model</a:t>
            </a:r>
          </a:p>
          <a:p>
            <a:pPr lvl="1" eaLnBrk="1" hangingPunct="1">
              <a:lnSpc>
                <a:spcPct val="90000"/>
              </a:lnSpc>
            </a:pPr>
            <a:endParaRPr lang="en-US" altLang="en-US"/>
          </a:p>
          <a:p>
            <a:pPr eaLnBrk="1" hangingPunct="1">
              <a:lnSpc>
                <a:spcPct val="90000"/>
              </a:lnSpc>
            </a:pP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3A8F5E1-25AE-F12C-4DF0-4A6663F816A0}"/>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6D1B95A8-A5E6-43A9-AF1D-CD2C4F5AF612}" type="slidenum">
              <a:rPr lang="fa-IR" altLang="en-US" i="0">
                <a:latin typeface="Tahoma" panose="020B0604030504040204" pitchFamily="34" charset="0"/>
              </a:rPr>
              <a:pPr eaLnBrk="1" hangingPunct="1"/>
              <a:t>35</a:t>
            </a:fld>
            <a:endParaRPr lang="en-US" altLang="en-US" i="0">
              <a:latin typeface="Tahoma" panose="020B0604030504040204" pitchFamily="34" charset="0"/>
            </a:endParaRPr>
          </a:p>
        </p:txBody>
      </p:sp>
      <p:sp>
        <p:nvSpPr>
          <p:cNvPr id="11267" name="Rectangle 2">
            <a:extLst>
              <a:ext uri="{FF2B5EF4-FFF2-40B4-BE49-F238E27FC236}">
                <a16:creationId xmlns:a16="http://schemas.microsoft.com/office/drawing/2014/main" id="{31011530-7B1E-D658-3B72-EA50B4353403}"/>
              </a:ext>
            </a:extLst>
          </p:cNvPr>
          <p:cNvSpPr>
            <a:spLocks noGrp="1" noChangeArrowheads="1"/>
          </p:cNvSpPr>
          <p:nvPr>
            <p:ph type="title"/>
          </p:nvPr>
        </p:nvSpPr>
        <p:spPr/>
        <p:txBody>
          <a:bodyPr/>
          <a:lstStyle/>
          <a:p>
            <a:pPr eaLnBrk="1" hangingPunct="1"/>
            <a:r>
              <a:rPr lang="en-US" altLang="en-US"/>
              <a:t>Jason Eisner (2002) example</a:t>
            </a:r>
          </a:p>
        </p:txBody>
      </p:sp>
      <p:sp>
        <p:nvSpPr>
          <p:cNvPr id="11268" name="Rectangle 3">
            <a:extLst>
              <a:ext uri="{FF2B5EF4-FFF2-40B4-BE49-F238E27FC236}">
                <a16:creationId xmlns:a16="http://schemas.microsoft.com/office/drawing/2014/main" id="{2128BA45-BD99-F8CB-742A-381B359E3058}"/>
              </a:ext>
            </a:extLst>
          </p:cNvPr>
          <p:cNvSpPr>
            <a:spLocks noGrp="1" noChangeArrowheads="1"/>
          </p:cNvSpPr>
          <p:nvPr>
            <p:ph type="body" idx="1"/>
          </p:nvPr>
        </p:nvSpPr>
        <p:spPr/>
        <p:txBody>
          <a:bodyPr>
            <a:normAutofit/>
          </a:bodyPr>
          <a:lstStyle/>
          <a:p>
            <a:pPr eaLnBrk="1" hangingPunct="1"/>
            <a:r>
              <a:rPr lang="en-US" altLang="en-US" sz="2800" dirty="0"/>
              <a:t>Imagine that you are a climatologist in the year 2799 studying the history of global warming. You cannot find any records of the weather in Baltimore, Maryland, for the summer of 2007, but you do find Jason Eisner’s diary, which lists how many ice creams Jason ate every day that summer.</a:t>
            </a:r>
          </a:p>
          <a:p>
            <a:pPr eaLnBrk="1" hangingPunct="1"/>
            <a:r>
              <a:rPr lang="en-US" altLang="en-US" sz="2800" dirty="0"/>
              <a:t>Our goal is to use these observations to estimate the temperature every day</a:t>
            </a:r>
          </a:p>
          <a:p>
            <a:pPr lvl="1" eaLnBrk="1" hangingPunct="1"/>
            <a:r>
              <a:rPr lang="en-US" altLang="en-US" sz="2400" dirty="0"/>
              <a:t>Given a sequence of observations </a:t>
            </a:r>
            <a:r>
              <a:rPr lang="en-US" altLang="en-US" sz="2400" i="1" dirty="0"/>
              <a:t>O</a:t>
            </a:r>
            <a:r>
              <a:rPr lang="en-US" altLang="en-US" sz="2400" dirty="0"/>
              <a:t>, each observation an integer corresponding to the number of ice creams eaten on a given day, figure out the correct ‘hidden’ sequence </a:t>
            </a:r>
            <a:r>
              <a:rPr lang="en-US" altLang="en-US" sz="2400" i="1" dirty="0"/>
              <a:t>Q </a:t>
            </a:r>
            <a:r>
              <a:rPr lang="en-US" altLang="en-US" sz="2400" dirty="0"/>
              <a:t>of weather states (H or C) which caused Jason to eat the ice cream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11DF710-7951-7928-335B-76BFCE5C4A3C}"/>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426F9240-D1F7-4D26-9346-2DB55250E2BF}" type="slidenum">
              <a:rPr lang="fa-IR" altLang="en-US" i="0">
                <a:latin typeface="Tahoma" panose="020B0604030504040204" pitchFamily="34" charset="0"/>
              </a:rPr>
              <a:pPr eaLnBrk="1" hangingPunct="1"/>
              <a:t>36</a:t>
            </a:fld>
            <a:endParaRPr lang="en-US" altLang="en-US" i="0">
              <a:latin typeface="Tahoma" panose="020B0604030504040204" pitchFamily="34" charset="0"/>
            </a:endParaRPr>
          </a:p>
        </p:txBody>
      </p:sp>
      <p:sp>
        <p:nvSpPr>
          <p:cNvPr id="12291" name="Rectangle 2">
            <a:extLst>
              <a:ext uri="{FF2B5EF4-FFF2-40B4-BE49-F238E27FC236}">
                <a16:creationId xmlns:a16="http://schemas.microsoft.com/office/drawing/2014/main" id="{EFEA7629-5D7C-E500-4C8B-BE870845AE98}"/>
              </a:ext>
            </a:extLst>
          </p:cNvPr>
          <p:cNvSpPr>
            <a:spLocks noGrp="1" noChangeArrowheads="1"/>
          </p:cNvSpPr>
          <p:nvPr>
            <p:ph type="title"/>
          </p:nvPr>
        </p:nvSpPr>
        <p:spPr>
          <a:xfrm>
            <a:off x="2674939" y="214314"/>
            <a:ext cx="7793037" cy="1081087"/>
          </a:xfrm>
        </p:spPr>
        <p:txBody>
          <a:bodyPr/>
          <a:lstStyle/>
          <a:p>
            <a:pPr eaLnBrk="1" hangingPunct="1"/>
            <a:r>
              <a:rPr lang="en-US" altLang="en-US"/>
              <a:t>Formal Description</a:t>
            </a:r>
          </a:p>
        </p:txBody>
      </p:sp>
      <p:sp>
        <p:nvSpPr>
          <p:cNvPr id="12292" name="Rectangle 3">
            <a:extLst>
              <a:ext uri="{FF2B5EF4-FFF2-40B4-BE49-F238E27FC236}">
                <a16:creationId xmlns:a16="http://schemas.microsoft.com/office/drawing/2014/main" id="{0041C6F3-35EF-90E7-479D-7E9CADB2963E}"/>
              </a:ext>
            </a:extLst>
          </p:cNvPr>
          <p:cNvSpPr>
            <a:spLocks noGrp="1" noChangeArrowheads="1"/>
          </p:cNvSpPr>
          <p:nvPr>
            <p:ph type="body" idx="1"/>
          </p:nvPr>
        </p:nvSpPr>
        <p:spPr/>
        <p:txBody>
          <a:bodyPr/>
          <a:lstStyle/>
          <a:p>
            <a:pPr eaLnBrk="1" hangingPunct="1"/>
            <a:endParaRPr lang="fa-IR" altLang="en-US"/>
          </a:p>
        </p:txBody>
      </p:sp>
      <p:pic>
        <p:nvPicPr>
          <p:cNvPr id="12293" name="Picture 4">
            <a:extLst>
              <a:ext uri="{FF2B5EF4-FFF2-40B4-BE49-F238E27FC236}">
                <a16:creationId xmlns:a16="http://schemas.microsoft.com/office/drawing/2014/main" id="{5542D128-8197-D8CB-9E4C-8B6FDC73B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96975"/>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3C77DA7-A5B5-46E4-7CBA-E0F5FA902790}"/>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33C3E32F-9DDB-4C3C-BB7E-8E1B27559FE9}" type="slidenum">
              <a:rPr lang="fa-IR" altLang="en-US" i="0">
                <a:latin typeface="Tahoma" panose="020B0604030504040204" pitchFamily="34" charset="0"/>
              </a:rPr>
              <a:pPr eaLnBrk="1" hangingPunct="1"/>
              <a:t>37</a:t>
            </a:fld>
            <a:endParaRPr lang="en-US" altLang="en-US" i="0">
              <a:latin typeface="Tahoma" panose="020B0604030504040204" pitchFamily="34" charset="0"/>
            </a:endParaRPr>
          </a:p>
        </p:txBody>
      </p:sp>
      <p:sp>
        <p:nvSpPr>
          <p:cNvPr id="13315" name="Rectangle 2">
            <a:extLst>
              <a:ext uri="{FF2B5EF4-FFF2-40B4-BE49-F238E27FC236}">
                <a16:creationId xmlns:a16="http://schemas.microsoft.com/office/drawing/2014/main" id="{13F82C81-0239-88C6-FF7A-7C8320B0D31F}"/>
              </a:ext>
            </a:extLst>
          </p:cNvPr>
          <p:cNvSpPr>
            <a:spLocks noGrp="1" noChangeArrowheads="1"/>
          </p:cNvSpPr>
          <p:nvPr>
            <p:ph type="title"/>
          </p:nvPr>
        </p:nvSpPr>
        <p:spPr/>
        <p:txBody>
          <a:bodyPr/>
          <a:lstStyle/>
          <a:p>
            <a:pPr eaLnBrk="1" hangingPunct="1"/>
            <a:r>
              <a:rPr lang="en-US" altLang="en-US"/>
              <a:t>Formal Description</a:t>
            </a:r>
          </a:p>
        </p:txBody>
      </p:sp>
      <p:pic>
        <p:nvPicPr>
          <p:cNvPr id="13316" name="Picture 4">
            <a:extLst>
              <a:ext uri="{FF2B5EF4-FFF2-40B4-BE49-F238E27FC236}">
                <a16:creationId xmlns:a16="http://schemas.microsoft.com/office/drawing/2014/main" id="{6AC0DC58-BB48-D9C2-8AF3-6D9987720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28800"/>
            <a:ext cx="9144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a:extLst>
              <a:ext uri="{FF2B5EF4-FFF2-40B4-BE49-F238E27FC236}">
                <a16:creationId xmlns:a16="http://schemas.microsoft.com/office/drawing/2014/main" id="{FCDABF99-4083-228D-6429-CC6DBA5D5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953001"/>
            <a:ext cx="7696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7">
            <a:extLst>
              <a:ext uri="{FF2B5EF4-FFF2-40B4-BE49-F238E27FC236}">
                <a16:creationId xmlns:a16="http://schemas.microsoft.com/office/drawing/2014/main" id="{54EA777D-7868-724C-916F-9AB39B35DB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715000"/>
            <a:ext cx="9144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 Box 8">
            <a:extLst>
              <a:ext uri="{FF2B5EF4-FFF2-40B4-BE49-F238E27FC236}">
                <a16:creationId xmlns:a16="http://schemas.microsoft.com/office/drawing/2014/main" id="{25F382E6-8537-59DA-8A12-385C8DC49143}"/>
              </a:ext>
            </a:extLst>
          </p:cNvPr>
          <p:cNvSpPr txBox="1">
            <a:spLocks noChangeArrowheads="1"/>
          </p:cNvSpPr>
          <p:nvPr/>
        </p:nvSpPr>
        <p:spPr bwMode="auto">
          <a:xfrm>
            <a:off x="1828800" y="4038601"/>
            <a:ext cx="335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Two Simplifying Assumption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FB04DA7-8677-054E-6189-09B62B4F9FA3}"/>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99F10FE1-66D8-4C41-A62A-B61AEFD423DB}" type="slidenum">
              <a:rPr lang="fa-IR" altLang="en-US" i="0">
                <a:latin typeface="Tahoma" panose="020B0604030504040204" pitchFamily="34" charset="0"/>
              </a:rPr>
              <a:pPr eaLnBrk="1" hangingPunct="1"/>
              <a:t>38</a:t>
            </a:fld>
            <a:endParaRPr lang="en-US" altLang="en-US" i="0">
              <a:latin typeface="Tahoma" panose="020B0604030504040204" pitchFamily="34" charset="0"/>
            </a:endParaRPr>
          </a:p>
        </p:txBody>
      </p:sp>
      <p:sp>
        <p:nvSpPr>
          <p:cNvPr id="14339" name="Rectangle 2">
            <a:extLst>
              <a:ext uri="{FF2B5EF4-FFF2-40B4-BE49-F238E27FC236}">
                <a16:creationId xmlns:a16="http://schemas.microsoft.com/office/drawing/2014/main" id="{34B70C1A-D676-65EB-CB9D-521187B9D052}"/>
              </a:ext>
            </a:extLst>
          </p:cNvPr>
          <p:cNvSpPr>
            <a:spLocks noGrp="1" noChangeArrowheads="1"/>
          </p:cNvSpPr>
          <p:nvPr>
            <p:ph type="title"/>
          </p:nvPr>
        </p:nvSpPr>
        <p:spPr>
          <a:xfrm>
            <a:off x="2674939" y="214314"/>
            <a:ext cx="7793037" cy="1309687"/>
          </a:xfrm>
        </p:spPr>
        <p:txBody>
          <a:bodyPr/>
          <a:lstStyle/>
          <a:p>
            <a:pPr eaLnBrk="1" hangingPunct="1"/>
            <a:r>
              <a:rPr lang="en-US" altLang="en-US"/>
              <a:t>HMM Example</a:t>
            </a:r>
          </a:p>
        </p:txBody>
      </p:sp>
      <p:sp>
        <p:nvSpPr>
          <p:cNvPr id="14340" name="Rectangle 3">
            <a:extLst>
              <a:ext uri="{FF2B5EF4-FFF2-40B4-BE49-F238E27FC236}">
                <a16:creationId xmlns:a16="http://schemas.microsoft.com/office/drawing/2014/main" id="{46DA9EAF-1B4D-459A-220B-A39A29F1669A}"/>
              </a:ext>
            </a:extLst>
          </p:cNvPr>
          <p:cNvSpPr>
            <a:spLocks noGrp="1" noChangeArrowheads="1"/>
          </p:cNvSpPr>
          <p:nvPr>
            <p:ph type="body" idx="1"/>
          </p:nvPr>
        </p:nvSpPr>
        <p:spPr/>
        <p:txBody>
          <a:bodyPr/>
          <a:lstStyle/>
          <a:p>
            <a:pPr eaLnBrk="1" hangingPunct="1"/>
            <a:endParaRPr lang="fa-IR" altLang="en-US"/>
          </a:p>
        </p:txBody>
      </p:sp>
      <p:pic>
        <p:nvPicPr>
          <p:cNvPr id="14341" name="Picture 4">
            <a:extLst>
              <a:ext uri="{FF2B5EF4-FFF2-40B4-BE49-F238E27FC236}">
                <a16:creationId xmlns:a16="http://schemas.microsoft.com/office/drawing/2014/main" id="{CB5C23CB-25E2-5129-F328-46AD76D05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01788"/>
            <a:ext cx="9144000" cy="533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197293"/>
            <a:ext cx="4581525" cy="1352550"/>
          </a:xfrm>
          <a:prstGeom prst="rect">
            <a:avLst/>
          </a:prstGeom>
        </p:spPr>
      </p:pic>
      <p:pic>
        <p:nvPicPr>
          <p:cNvPr id="5" name="Picture 4"/>
          <p:cNvPicPr>
            <a:picLocks noChangeAspect="1"/>
          </p:cNvPicPr>
          <p:nvPr/>
        </p:nvPicPr>
        <p:blipFill>
          <a:blip r:embed="rId3"/>
          <a:stretch>
            <a:fillRect/>
          </a:stretch>
        </p:blipFill>
        <p:spPr>
          <a:xfrm>
            <a:off x="3505200" y="2486025"/>
            <a:ext cx="8143875" cy="1400175"/>
          </a:xfrm>
          <a:prstGeom prst="rect">
            <a:avLst/>
          </a:prstGeom>
        </p:spPr>
      </p:pic>
      <p:pic>
        <p:nvPicPr>
          <p:cNvPr id="6" name="Picture 5"/>
          <p:cNvPicPr>
            <a:picLocks noChangeAspect="1"/>
          </p:cNvPicPr>
          <p:nvPr/>
        </p:nvPicPr>
        <p:blipFill>
          <a:blip r:embed="rId4"/>
          <a:stretch>
            <a:fillRect/>
          </a:stretch>
        </p:blipFill>
        <p:spPr>
          <a:xfrm>
            <a:off x="573408" y="3790951"/>
            <a:ext cx="4000500" cy="1514475"/>
          </a:xfrm>
          <a:prstGeom prst="rect">
            <a:avLst/>
          </a:prstGeom>
        </p:spPr>
      </p:pic>
      <p:pic>
        <p:nvPicPr>
          <p:cNvPr id="7" name="Picture 6"/>
          <p:cNvPicPr>
            <a:picLocks noChangeAspect="1"/>
          </p:cNvPicPr>
          <p:nvPr/>
        </p:nvPicPr>
        <p:blipFill>
          <a:blip r:embed="rId5"/>
          <a:stretch>
            <a:fillRect/>
          </a:stretch>
        </p:blipFill>
        <p:spPr>
          <a:xfrm>
            <a:off x="3009904" y="5304472"/>
            <a:ext cx="8429625" cy="1447800"/>
          </a:xfrm>
          <a:prstGeom prst="rect">
            <a:avLst/>
          </a:prstGeom>
        </p:spPr>
      </p:pic>
    </p:spTree>
    <p:extLst>
      <p:ext uri="{BB962C8B-B14F-4D97-AF65-F5344CB8AC3E}">
        <p14:creationId xmlns:p14="http://schemas.microsoft.com/office/powerpoint/2010/main" val="3442239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ChangeArrowheads="1"/>
          </p:cNvSpPr>
          <p:nvPr/>
        </p:nvSpPr>
        <p:spPr bwMode="auto">
          <a:xfrm>
            <a:off x="406400" y="3632200"/>
            <a:ext cx="11277600" cy="3048000"/>
          </a:xfrm>
          <a:prstGeom prst="rect">
            <a:avLst/>
          </a:prstGeom>
          <a:solidFill>
            <a:srgbClr val="BDFFC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a:p>
        </p:txBody>
      </p:sp>
      <p:sp>
        <p:nvSpPr>
          <p:cNvPr id="4" name="Rectangle 8"/>
          <p:cNvSpPr>
            <a:spLocks noChangeArrowheads="1"/>
          </p:cNvSpPr>
          <p:nvPr/>
        </p:nvSpPr>
        <p:spPr bwMode="auto">
          <a:xfrm>
            <a:off x="406400" y="381000"/>
            <a:ext cx="11277600" cy="3048000"/>
          </a:xfrm>
          <a:prstGeom prst="rect">
            <a:avLst/>
          </a:prstGeom>
          <a:solidFill>
            <a:srgbClr val="CADBF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dirty="0">
              <a:solidFill>
                <a:srgbClr val="FF0000"/>
              </a:solidFill>
            </a:endParaRPr>
          </a:p>
        </p:txBody>
      </p:sp>
      <p:sp>
        <p:nvSpPr>
          <p:cNvPr id="2" name="Text Box 5"/>
          <p:cNvSpPr txBox="1">
            <a:spLocks noChangeArrowheads="1"/>
          </p:cNvSpPr>
          <p:nvPr/>
        </p:nvSpPr>
        <p:spPr bwMode="auto">
          <a:xfrm>
            <a:off x="406400" y="381001"/>
            <a:ext cx="4368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t>Open class </a:t>
            </a:r>
            <a:r>
              <a:rPr lang="en-US" dirty="0"/>
              <a:t>("content") words</a:t>
            </a:r>
          </a:p>
        </p:txBody>
      </p:sp>
      <p:sp>
        <p:nvSpPr>
          <p:cNvPr id="3" name="Text Box 7"/>
          <p:cNvSpPr txBox="1">
            <a:spLocks noChangeArrowheads="1"/>
          </p:cNvSpPr>
          <p:nvPr/>
        </p:nvSpPr>
        <p:spPr bwMode="auto">
          <a:xfrm>
            <a:off x="406400" y="3632201"/>
            <a:ext cx="487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t>Closed class </a:t>
            </a:r>
            <a:r>
              <a:rPr lang="en-US" dirty="0"/>
              <a:t>("function")</a:t>
            </a:r>
          </a:p>
        </p:txBody>
      </p:sp>
      <p:sp>
        <p:nvSpPr>
          <p:cNvPr id="6" name="Rectangle 10"/>
          <p:cNvSpPr>
            <a:spLocks noChangeArrowheads="1"/>
          </p:cNvSpPr>
          <p:nvPr/>
        </p:nvSpPr>
        <p:spPr bwMode="auto">
          <a:xfrm>
            <a:off x="508000" y="889000"/>
            <a:ext cx="3556000" cy="2438400"/>
          </a:xfrm>
          <a:prstGeom prst="rect">
            <a:avLst/>
          </a:prstGeom>
          <a:solidFill>
            <a:srgbClr val="ECF3FF"/>
          </a:solid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7" name="Text Box 11"/>
          <p:cNvSpPr txBox="1">
            <a:spLocks noChangeArrowheads="1"/>
          </p:cNvSpPr>
          <p:nvPr/>
        </p:nvSpPr>
        <p:spPr bwMode="auto">
          <a:xfrm>
            <a:off x="508000" y="908052"/>
            <a:ext cx="1930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Nouns</a:t>
            </a:r>
          </a:p>
        </p:txBody>
      </p:sp>
      <p:sp>
        <p:nvSpPr>
          <p:cNvPr id="8" name="Rectangle 12"/>
          <p:cNvSpPr>
            <a:spLocks noChangeArrowheads="1"/>
          </p:cNvSpPr>
          <p:nvPr/>
        </p:nvSpPr>
        <p:spPr bwMode="auto">
          <a:xfrm>
            <a:off x="4165600" y="889000"/>
            <a:ext cx="2133600" cy="4775200"/>
          </a:xfrm>
          <a:prstGeom prst="rect">
            <a:avLst/>
          </a:prstGeom>
          <a:solidFill>
            <a:srgbClr val="ECF3F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a:p>
        </p:txBody>
      </p:sp>
      <p:sp>
        <p:nvSpPr>
          <p:cNvPr id="9" name="Text Box 13"/>
          <p:cNvSpPr txBox="1">
            <a:spLocks noChangeArrowheads="1"/>
          </p:cNvSpPr>
          <p:nvPr/>
        </p:nvSpPr>
        <p:spPr bwMode="auto">
          <a:xfrm>
            <a:off x="4165600" y="908052"/>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Verbs</a:t>
            </a:r>
          </a:p>
        </p:txBody>
      </p:sp>
      <p:sp>
        <p:nvSpPr>
          <p:cNvPr id="10" name="Rectangle 14"/>
          <p:cNvSpPr>
            <a:spLocks noChangeArrowheads="1"/>
          </p:cNvSpPr>
          <p:nvPr/>
        </p:nvSpPr>
        <p:spPr bwMode="auto">
          <a:xfrm>
            <a:off x="609600" y="1498600"/>
            <a:ext cx="1625600" cy="1625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1" name="Text Box 15"/>
          <p:cNvSpPr txBox="1">
            <a:spLocks noChangeArrowheads="1"/>
          </p:cNvSpPr>
          <p:nvPr/>
        </p:nvSpPr>
        <p:spPr bwMode="auto">
          <a:xfrm>
            <a:off x="609600" y="1517651"/>
            <a:ext cx="1422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Proper</a:t>
            </a:r>
          </a:p>
        </p:txBody>
      </p:sp>
      <p:sp>
        <p:nvSpPr>
          <p:cNvPr id="12" name="Rectangle 16"/>
          <p:cNvSpPr>
            <a:spLocks noChangeArrowheads="1"/>
          </p:cNvSpPr>
          <p:nvPr/>
        </p:nvSpPr>
        <p:spPr bwMode="auto">
          <a:xfrm>
            <a:off x="2336800" y="1498600"/>
            <a:ext cx="1625600" cy="1625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3" name="Text Box 17"/>
          <p:cNvSpPr txBox="1">
            <a:spLocks noChangeArrowheads="1"/>
          </p:cNvSpPr>
          <p:nvPr/>
        </p:nvSpPr>
        <p:spPr bwMode="auto">
          <a:xfrm>
            <a:off x="2336800" y="1517651"/>
            <a:ext cx="1828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Common</a:t>
            </a:r>
          </a:p>
        </p:txBody>
      </p:sp>
      <p:sp>
        <p:nvSpPr>
          <p:cNvPr id="14" name="Rectangle 18"/>
          <p:cNvSpPr>
            <a:spLocks noChangeArrowheads="1"/>
          </p:cNvSpPr>
          <p:nvPr/>
        </p:nvSpPr>
        <p:spPr bwMode="auto">
          <a:xfrm>
            <a:off x="4368800" y="3835400"/>
            <a:ext cx="1625600" cy="1625600"/>
          </a:xfrm>
          <a:prstGeom prst="rect">
            <a:avLst/>
          </a:prstGeom>
          <a:solidFill>
            <a:srgbClr val="E3FFE7"/>
          </a:solid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5" name="Text Box 19"/>
          <p:cNvSpPr txBox="1">
            <a:spLocks noChangeArrowheads="1"/>
          </p:cNvSpPr>
          <p:nvPr/>
        </p:nvSpPr>
        <p:spPr bwMode="auto">
          <a:xfrm>
            <a:off x="4368800" y="3854451"/>
            <a:ext cx="1422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Auxiliary</a:t>
            </a:r>
          </a:p>
        </p:txBody>
      </p:sp>
      <p:sp>
        <p:nvSpPr>
          <p:cNvPr id="16" name="Rectangle 20"/>
          <p:cNvSpPr>
            <a:spLocks noChangeArrowheads="1"/>
          </p:cNvSpPr>
          <p:nvPr/>
        </p:nvSpPr>
        <p:spPr bwMode="auto">
          <a:xfrm>
            <a:off x="4368800" y="1498600"/>
            <a:ext cx="1625600" cy="1625600"/>
          </a:xfrm>
          <a:prstGeom prst="rect">
            <a:avLst/>
          </a:prstGeom>
          <a:solidFill>
            <a:srgbClr val="EAFFF5"/>
          </a:solid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7" name="Text Box 21"/>
          <p:cNvSpPr txBox="1">
            <a:spLocks noChangeArrowheads="1"/>
          </p:cNvSpPr>
          <p:nvPr/>
        </p:nvSpPr>
        <p:spPr bwMode="auto">
          <a:xfrm>
            <a:off x="4368800" y="1517652"/>
            <a:ext cx="1422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Main</a:t>
            </a:r>
          </a:p>
        </p:txBody>
      </p:sp>
      <p:sp>
        <p:nvSpPr>
          <p:cNvPr id="18" name="Rectangle 22"/>
          <p:cNvSpPr>
            <a:spLocks noChangeArrowheads="1"/>
          </p:cNvSpPr>
          <p:nvPr/>
        </p:nvSpPr>
        <p:spPr bwMode="auto">
          <a:xfrm>
            <a:off x="6502400" y="889000"/>
            <a:ext cx="4165600" cy="609600"/>
          </a:xfrm>
          <a:prstGeom prst="rect">
            <a:avLst/>
          </a:prstGeom>
          <a:solidFill>
            <a:srgbClr val="ECF3FF"/>
          </a:solidFill>
          <a:ln w="9525">
            <a:solidFill>
              <a:schemeClr val="tx1"/>
            </a:solidFill>
            <a:miter lim="800000"/>
            <a:headEnd/>
            <a:tailEnd/>
          </a:ln>
        </p:spPr>
        <p:txBody>
          <a:bodyPr wrap="none" anchor="ctr"/>
          <a:lstStyle/>
          <a:p>
            <a:endParaRPr lang="en-US" sz="2400"/>
          </a:p>
        </p:txBody>
      </p:sp>
      <p:sp>
        <p:nvSpPr>
          <p:cNvPr id="19" name="Text Box 23"/>
          <p:cNvSpPr txBox="1">
            <a:spLocks noChangeArrowheads="1"/>
          </p:cNvSpPr>
          <p:nvPr/>
        </p:nvSpPr>
        <p:spPr bwMode="auto">
          <a:xfrm>
            <a:off x="6502400" y="908052"/>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Adjectives</a:t>
            </a:r>
          </a:p>
        </p:txBody>
      </p:sp>
      <p:sp>
        <p:nvSpPr>
          <p:cNvPr id="20" name="Rectangle 24"/>
          <p:cNvSpPr>
            <a:spLocks noChangeArrowheads="1"/>
          </p:cNvSpPr>
          <p:nvPr/>
        </p:nvSpPr>
        <p:spPr bwMode="auto">
          <a:xfrm>
            <a:off x="6502400" y="1600200"/>
            <a:ext cx="4165600" cy="609600"/>
          </a:xfrm>
          <a:prstGeom prst="rect">
            <a:avLst/>
          </a:prstGeom>
          <a:solidFill>
            <a:srgbClr val="ECF3FF"/>
          </a:solidFill>
          <a:ln w="9525">
            <a:solidFill>
              <a:schemeClr val="tx1"/>
            </a:solidFill>
            <a:miter lim="800000"/>
            <a:headEnd/>
            <a:tailEnd/>
          </a:ln>
        </p:spPr>
        <p:txBody>
          <a:bodyPr wrap="none" anchor="ctr"/>
          <a:lstStyle/>
          <a:p>
            <a:endParaRPr lang="en-US" sz="2400"/>
          </a:p>
        </p:txBody>
      </p:sp>
      <p:sp>
        <p:nvSpPr>
          <p:cNvPr id="21" name="Text Box 25"/>
          <p:cNvSpPr txBox="1">
            <a:spLocks noChangeArrowheads="1"/>
          </p:cNvSpPr>
          <p:nvPr/>
        </p:nvSpPr>
        <p:spPr bwMode="auto">
          <a:xfrm>
            <a:off x="6502400" y="1619252"/>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Adverbs</a:t>
            </a:r>
          </a:p>
        </p:txBody>
      </p:sp>
      <p:sp>
        <p:nvSpPr>
          <p:cNvPr id="22" name="Rectangle 26"/>
          <p:cNvSpPr>
            <a:spLocks noChangeArrowheads="1"/>
          </p:cNvSpPr>
          <p:nvPr/>
        </p:nvSpPr>
        <p:spPr bwMode="auto">
          <a:xfrm>
            <a:off x="6502400" y="43434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3" name="Text Box 27"/>
          <p:cNvSpPr txBox="1">
            <a:spLocks noChangeArrowheads="1"/>
          </p:cNvSpPr>
          <p:nvPr/>
        </p:nvSpPr>
        <p:spPr bwMode="auto">
          <a:xfrm>
            <a:off x="6502400" y="4362451"/>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Prepositions</a:t>
            </a:r>
          </a:p>
        </p:txBody>
      </p:sp>
      <p:sp>
        <p:nvSpPr>
          <p:cNvPr id="24" name="Rectangle 28"/>
          <p:cNvSpPr>
            <a:spLocks noChangeArrowheads="1"/>
          </p:cNvSpPr>
          <p:nvPr/>
        </p:nvSpPr>
        <p:spPr bwMode="auto">
          <a:xfrm>
            <a:off x="6502400" y="50546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5" name="Text Box 29"/>
          <p:cNvSpPr txBox="1">
            <a:spLocks noChangeArrowheads="1"/>
          </p:cNvSpPr>
          <p:nvPr/>
        </p:nvSpPr>
        <p:spPr bwMode="auto">
          <a:xfrm>
            <a:off x="6502400" y="5073652"/>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Particles</a:t>
            </a:r>
          </a:p>
        </p:txBody>
      </p:sp>
      <p:sp>
        <p:nvSpPr>
          <p:cNvPr id="26" name="Rectangle 30"/>
          <p:cNvSpPr>
            <a:spLocks noChangeArrowheads="1"/>
          </p:cNvSpPr>
          <p:nvPr/>
        </p:nvSpPr>
        <p:spPr bwMode="auto">
          <a:xfrm>
            <a:off x="609600" y="43434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7" name="Text Box 31"/>
          <p:cNvSpPr txBox="1">
            <a:spLocks noChangeArrowheads="1"/>
          </p:cNvSpPr>
          <p:nvPr/>
        </p:nvSpPr>
        <p:spPr bwMode="auto">
          <a:xfrm>
            <a:off x="609600" y="4362451"/>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Determiners</a:t>
            </a:r>
          </a:p>
        </p:txBody>
      </p:sp>
      <p:sp>
        <p:nvSpPr>
          <p:cNvPr id="28" name="Rectangle 32"/>
          <p:cNvSpPr>
            <a:spLocks noChangeArrowheads="1"/>
          </p:cNvSpPr>
          <p:nvPr/>
        </p:nvSpPr>
        <p:spPr bwMode="auto">
          <a:xfrm>
            <a:off x="609600" y="50546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9" name="Text Box 33"/>
          <p:cNvSpPr txBox="1">
            <a:spLocks noChangeArrowheads="1"/>
          </p:cNvSpPr>
          <p:nvPr/>
        </p:nvSpPr>
        <p:spPr bwMode="auto">
          <a:xfrm>
            <a:off x="609600" y="5073651"/>
            <a:ext cx="2336800" cy="461665"/>
          </a:xfrm>
          <a:prstGeom prst="rect">
            <a:avLst/>
          </a:prstGeom>
          <a:solidFill>
            <a:srgbClr val="EAFFF5"/>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Conjunctions</a:t>
            </a:r>
          </a:p>
        </p:txBody>
      </p:sp>
      <p:sp>
        <p:nvSpPr>
          <p:cNvPr id="30" name="Rectangle 34"/>
          <p:cNvSpPr>
            <a:spLocks noChangeArrowheads="1"/>
          </p:cNvSpPr>
          <p:nvPr/>
        </p:nvSpPr>
        <p:spPr bwMode="auto">
          <a:xfrm>
            <a:off x="609600" y="57658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31" name="Text Box 35"/>
          <p:cNvSpPr txBox="1">
            <a:spLocks noChangeArrowheads="1"/>
          </p:cNvSpPr>
          <p:nvPr/>
        </p:nvSpPr>
        <p:spPr bwMode="auto">
          <a:xfrm>
            <a:off x="609600" y="5784852"/>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Pronouns</a:t>
            </a:r>
          </a:p>
        </p:txBody>
      </p:sp>
      <p:sp>
        <p:nvSpPr>
          <p:cNvPr id="32" name="Text Box 36"/>
          <p:cNvSpPr txBox="1">
            <a:spLocks noChangeArrowheads="1"/>
          </p:cNvSpPr>
          <p:nvPr/>
        </p:nvSpPr>
        <p:spPr bwMode="auto">
          <a:xfrm>
            <a:off x="9448800" y="2921000"/>
            <a:ext cx="1930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i="1" dirty="0">
                <a:solidFill>
                  <a:srgbClr val="FF3300"/>
                </a:solidFill>
              </a:rPr>
              <a:t>… more</a:t>
            </a:r>
          </a:p>
        </p:txBody>
      </p:sp>
      <p:sp>
        <p:nvSpPr>
          <p:cNvPr id="33" name="Text Box 37"/>
          <p:cNvSpPr txBox="1">
            <a:spLocks noChangeArrowheads="1"/>
          </p:cNvSpPr>
          <p:nvPr/>
        </p:nvSpPr>
        <p:spPr bwMode="auto">
          <a:xfrm>
            <a:off x="9956800" y="5054601"/>
            <a:ext cx="152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i="1" dirty="0">
                <a:solidFill>
                  <a:srgbClr val="FF3300"/>
                </a:solidFill>
              </a:rPr>
              <a:t>… more</a:t>
            </a:r>
          </a:p>
        </p:txBody>
      </p:sp>
      <p:sp>
        <p:nvSpPr>
          <p:cNvPr id="34" name="Text Box 38"/>
          <p:cNvSpPr txBox="1">
            <a:spLocks noChangeArrowheads="1"/>
          </p:cNvSpPr>
          <p:nvPr/>
        </p:nvSpPr>
        <p:spPr bwMode="auto">
          <a:xfrm>
            <a:off x="711200" y="2080684"/>
            <a:ext cx="1422400"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Janet</a:t>
            </a:r>
          </a:p>
          <a:p>
            <a:pPr eaLnBrk="1" hangingPunct="1">
              <a:spcBef>
                <a:spcPct val="20000"/>
              </a:spcBef>
            </a:pPr>
            <a:r>
              <a:rPr lang="en-US" sz="2133" i="1" dirty="0">
                <a:solidFill>
                  <a:schemeClr val="accent2"/>
                </a:solidFill>
              </a:rPr>
              <a:t>Italy</a:t>
            </a:r>
          </a:p>
        </p:txBody>
      </p:sp>
      <p:sp>
        <p:nvSpPr>
          <p:cNvPr id="35" name="Text Box 39"/>
          <p:cNvSpPr txBox="1">
            <a:spLocks noChangeArrowheads="1"/>
          </p:cNvSpPr>
          <p:nvPr/>
        </p:nvSpPr>
        <p:spPr bwMode="auto">
          <a:xfrm>
            <a:off x="2438400" y="2080685"/>
            <a:ext cx="1422400"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cat,  cats</a:t>
            </a:r>
          </a:p>
          <a:p>
            <a:pPr eaLnBrk="1" hangingPunct="1">
              <a:spcBef>
                <a:spcPct val="20000"/>
              </a:spcBef>
            </a:pPr>
            <a:r>
              <a:rPr lang="en-US" sz="2133" i="1" dirty="0">
                <a:solidFill>
                  <a:schemeClr val="accent2"/>
                </a:solidFill>
              </a:rPr>
              <a:t>mango</a:t>
            </a:r>
          </a:p>
        </p:txBody>
      </p:sp>
      <p:sp>
        <p:nvSpPr>
          <p:cNvPr id="36" name="Text Box 40"/>
          <p:cNvSpPr txBox="1">
            <a:spLocks noChangeArrowheads="1"/>
          </p:cNvSpPr>
          <p:nvPr/>
        </p:nvSpPr>
        <p:spPr bwMode="auto">
          <a:xfrm>
            <a:off x="4470400" y="2108201"/>
            <a:ext cx="1524000"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eat</a:t>
            </a:r>
          </a:p>
          <a:p>
            <a:pPr eaLnBrk="1" hangingPunct="1">
              <a:spcBef>
                <a:spcPct val="20000"/>
              </a:spcBef>
            </a:pPr>
            <a:r>
              <a:rPr lang="en-US" sz="2133" i="1" dirty="0">
                <a:solidFill>
                  <a:schemeClr val="accent2"/>
                </a:solidFill>
              </a:rPr>
              <a:t>went</a:t>
            </a:r>
          </a:p>
        </p:txBody>
      </p:sp>
      <p:sp>
        <p:nvSpPr>
          <p:cNvPr id="37" name="Text Box 41"/>
          <p:cNvSpPr txBox="1">
            <a:spLocks noChangeArrowheads="1"/>
          </p:cNvSpPr>
          <p:nvPr/>
        </p:nvSpPr>
        <p:spPr bwMode="auto">
          <a:xfrm>
            <a:off x="4470400" y="4417484"/>
            <a:ext cx="1524000"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can</a:t>
            </a:r>
          </a:p>
          <a:p>
            <a:pPr eaLnBrk="1" hangingPunct="1">
              <a:spcBef>
                <a:spcPct val="20000"/>
              </a:spcBef>
            </a:pPr>
            <a:r>
              <a:rPr lang="en-US" sz="2133" i="1">
                <a:solidFill>
                  <a:schemeClr val="accent2"/>
                </a:solidFill>
              </a:rPr>
              <a:t>had</a:t>
            </a:r>
          </a:p>
        </p:txBody>
      </p:sp>
      <p:sp>
        <p:nvSpPr>
          <p:cNvPr id="38" name="Text Box 42"/>
          <p:cNvSpPr txBox="1">
            <a:spLocks noChangeArrowheads="1"/>
          </p:cNvSpPr>
          <p:nvPr/>
        </p:nvSpPr>
        <p:spPr bwMode="auto">
          <a:xfrm>
            <a:off x="8229600" y="948268"/>
            <a:ext cx="26416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old   green   tasty</a:t>
            </a:r>
          </a:p>
        </p:txBody>
      </p:sp>
      <p:sp>
        <p:nvSpPr>
          <p:cNvPr id="39" name="Text Box 43"/>
          <p:cNvSpPr txBox="1">
            <a:spLocks noChangeArrowheads="1"/>
          </p:cNvSpPr>
          <p:nvPr/>
        </p:nvSpPr>
        <p:spPr bwMode="auto">
          <a:xfrm>
            <a:off x="8229600" y="1659467"/>
            <a:ext cx="24384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slowly yesterday</a:t>
            </a:r>
          </a:p>
        </p:txBody>
      </p:sp>
      <p:sp>
        <p:nvSpPr>
          <p:cNvPr id="40" name="Text Box 44"/>
          <p:cNvSpPr txBox="1">
            <a:spLocks noChangeArrowheads="1"/>
          </p:cNvSpPr>
          <p:nvPr/>
        </p:nvSpPr>
        <p:spPr bwMode="auto">
          <a:xfrm>
            <a:off x="8432800" y="4402667"/>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to with</a:t>
            </a:r>
          </a:p>
        </p:txBody>
      </p:sp>
      <p:sp>
        <p:nvSpPr>
          <p:cNvPr id="41" name="Text Box 45"/>
          <p:cNvSpPr txBox="1">
            <a:spLocks noChangeArrowheads="1"/>
          </p:cNvSpPr>
          <p:nvPr/>
        </p:nvSpPr>
        <p:spPr bwMode="auto">
          <a:xfrm>
            <a:off x="8432800" y="5113867"/>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off   up</a:t>
            </a:r>
          </a:p>
        </p:txBody>
      </p:sp>
      <p:sp>
        <p:nvSpPr>
          <p:cNvPr id="42" name="Text Box 46"/>
          <p:cNvSpPr txBox="1">
            <a:spLocks noChangeArrowheads="1"/>
          </p:cNvSpPr>
          <p:nvPr/>
        </p:nvSpPr>
        <p:spPr bwMode="auto">
          <a:xfrm>
            <a:off x="2336800" y="4402668"/>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the some</a:t>
            </a:r>
          </a:p>
        </p:txBody>
      </p:sp>
      <p:sp>
        <p:nvSpPr>
          <p:cNvPr id="43" name="Text Box 47"/>
          <p:cNvSpPr txBox="1">
            <a:spLocks noChangeArrowheads="1"/>
          </p:cNvSpPr>
          <p:nvPr/>
        </p:nvSpPr>
        <p:spPr bwMode="auto">
          <a:xfrm>
            <a:off x="2540000" y="5113867"/>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and or</a:t>
            </a:r>
          </a:p>
        </p:txBody>
      </p:sp>
      <p:sp>
        <p:nvSpPr>
          <p:cNvPr id="44" name="Text Box 48"/>
          <p:cNvSpPr txBox="1">
            <a:spLocks noChangeArrowheads="1"/>
          </p:cNvSpPr>
          <p:nvPr/>
        </p:nvSpPr>
        <p:spPr bwMode="auto">
          <a:xfrm>
            <a:off x="2540000" y="5825067"/>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they its</a:t>
            </a:r>
          </a:p>
        </p:txBody>
      </p:sp>
      <p:sp>
        <p:nvSpPr>
          <p:cNvPr id="45" name="Rectangle 49"/>
          <p:cNvSpPr>
            <a:spLocks noChangeArrowheads="1"/>
          </p:cNvSpPr>
          <p:nvPr/>
        </p:nvSpPr>
        <p:spPr bwMode="auto">
          <a:xfrm>
            <a:off x="6502400" y="2514600"/>
            <a:ext cx="1625600" cy="1625600"/>
          </a:xfrm>
          <a:prstGeom prst="rect">
            <a:avLst/>
          </a:prstGeom>
          <a:solidFill>
            <a:srgbClr val="EAFFF5"/>
          </a:solidFill>
          <a:ln w="9525">
            <a:solidFill>
              <a:schemeClr val="tx1"/>
            </a:solidFill>
            <a:miter lim="800000"/>
            <a:headEnd/>
            <a:tailEnd/>
          </a:ln>
        </p:spPr>
        <p:txBody>
          <a:bodyPr wrap="none" anchor="ctr"/>
          <a:lstStyle/>
          <a:p>
            <a:endParaRPr lang="en-US" sz="2400"/>
          </a:p>
        </p:txBody>
      </p:sp>
      <p:sp>
        <p:nvSpPr>
          <p:cNvPr id="46" name="Text Box 50"/>
          <p:cNvSpPr txBox="1">
            <a:spLocks noChangeArrowheads="1"/>
          </p:cNvSpPr>
          <p:nvPr/>
        </p:nvSpPr>
        <p:spPr bwMode="auto">
          <a:xfrm>
            <a:off x="6502400" y="2533651"/>
            <a:ext cx="152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Numbers</a:t>
            </a:r>
          </a:p>
        </p:txBody>
      </p:sp>
      <p:sp>
        <p:nvSpPr>
          <p:cNvPr id="47" name="Text Box 51"/>
          <p:cNvSpPr txBox="1">
            <a:spLocks noChangeArrowheads="1"/>
          </p:cNvSpPr>
          <p:nvPr/>
        </p:nvSpPr>
        <p:spPr bwMode="auto">
          <a:xfrm>
            <a:off x="6604000" y="3096685"/>
            <a:ext cx="1524000"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122,312</a:t>
            </a:r>
          </a:p>
          <a:p>
            <a:pPr eaLnBrk="1" hangingPunct="1">
              <a:spcBef>
                <a:spcPct val="20000"/>
              </a:spcBef>
            </a:pPr>
            <a:r>
              <a:rPr lang="en-US" sz="2133" i="1">
                <a:solidFill>
                  <a:schemeClr val="accent2"/>
                </a:solidFill>
              </a:rPr>
              <a:t>one</a:t>
            </a:r>
          </a:p>
        </p:txBody>
      </p:sp>
      <p:sp>
        <p:nvSpPr>
          <p:cNvPr id="48" name="Rectangle 28"/>
          <p:cNvSpPr>
            <a:spLocks noChangeArrowheads="1"/>
          </p:cNvSpPr>
          <p:nvPr/>
        </p:nvSpPr>
        <p:spPr bwMode="auto">
          <a:xfrm>
            <a:off x="8295861" y="2286000"/>
            <a:ext cx="3149600" cy="609600"/>
          </a:xfrm>
          <a:prstGeom prst="rect">
            <a:avLst/>
          </a:prstGeom>
          <a:solidFill>
            <a:srgbClr val="DDF0FF"/>
          </a:solidFill>
          <a:ln w="9525">
            <a:solidFill>
              <a:schemeClr val="tx1"/>
            </a:solidFill>
            <a:miter lim="800000"/>
            <a:headEnd/>
            <a:tailEnd/>
          </a:ln>
        </p:spPr>
        <p:txBody>
          <a:bodyPr wrap="none" anchor="ctr"/>
          <a:lstStyle/>
          <a:p>
            <a:r>
              <a:rPr lang="en-US" sz="2400" dirty="0">
                <a:latin typeface="Arial"/>
                <a:cs typeface="Arial"/>
              </a:rPr>
              <a:t>Interjections</a:t>
            </a:r>
          </a:p>
        </p:txBody>
      </p:sp>
      <p:sp>
        <p:nvSpPr>
          <p:cNvPr id="49" name="Text Box 45"/>
          <p:cNvSpPr txBox="1">
            <a:spLocks noChangeArrowheads="1"/>
          </p:cNvSpPr>
          <p:nvPr/>
        </p:nvSpPr>
        <p:spPr bwMode="auto">
          <a:xfrm>
            <a:off x="10058400" y="2387600"/>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Ow  hello</a:t>
            </a:r>
          </a:p>
        </p:txBody>
      </p:sp>
    </p:spTree>
    <p:extLst>
      <p:ext uri="{BB962C8B-B14F-4D97-AF65-F5344CB8AC3E}">
        <p14:creationId xmlns:p14="http://schemas.microsoft.com/office/powerpoint/2010/main" val="375089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838200" y="914400"/>
            <a:ext cx="9520237" cy="4769326"/>
          </a:xfrm>
          <a:prstGeom prst="rect">
            <a:avLst/>
          </a:prstGeom>
        </p:spPr>
      </p:pic>
    </p:spTree>
    <p:extLst>
      <p:ext uri="{BB962C8B-B14F-4D97-AF65-F5344CB8AC3E}">
        <p14:creationId xmlns:p14="http://schemas.microsoft.com/office/powerpoint/2010/main" val="198467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tagging as decoding</a:t>
            </a:r>
          </a:p>
        </p:txBody>
      </p:sp>
      <p:pic>
        <p:nvPicPr>
          <p:cNvPr id="4" name="Content Placeholder 3"/>
          <p:cNvPicPr>
            <a:picLocks noGrp="1" noChangeAspect="1"/>
          </p:cNvPicPr>
          <p:nvPr>
            <p:ph idx="1"/>
          </p:nvPr>
        </p:nvPicPr>
        <p:blipFill>
          <a:blip r:embed="rId2"/>
          <a:stretch>
            <a:fillRect/>
          </a:stretch>
        </p:blipFill>
        <p:spPr>
          <a:xfrm>
            <a:off x="685800" y="1295400"/>
            <a:ext cx="5059363" cy="767102"/>
          </a:xfrm>
          <a:prstGeom prst="rect">
            <a:avLst/>
          </a:prstGeom>
        </p:spPr>
      </p:pic>
      <p:pic>
        <p:nvPicPr>
          <p:cNvPr id="5" name="Picture 4"/>
          <p:cNvPicPr>
            <a:picLocks noChangeAspect="1"/>
          </p:cNvPicPr>
          <p:nvPr/>
        </p:nvPicPr>
        <p:blipFill>
          <a:blip r:embed="rId3"/>
          <a:stretch>
            <a:fillRect/>
          </a:stretch>
        </p:blipFill>
        <p:spPr>
          <a:xfrm>
            <a:off x="457200" y="1752600"/>
            <a:ext cx="6705600" cy="1158186"/>
          </a:xfrm>
          <a:prstGeom prst="rect">
            <a:avLst/>
          </a:prstGeom>
        </p:spPr>
      </p:pic>
      <p:pic>
        <p:nvPicPr>
          <p:cNvPr id="6" name="Picture 5"/>
          <p:cNvPicPr>
            <a:picLocks noChangeAspect="1"/>
          </p:cNvPicPr>
          <p:nvPr/>
        </p:nvPicPr>
        <p:blipFill>
          <a:blip r:embed="rId4"/>
          <a:stretch>
            <a:fillRect/>
          </a:stretch>
        </p:blipFill>
        <p:spPr>
          <a:xfrm>
            <a:off x="625793" y="2891736"/>
            <a:ext cx="6023168" cy="842064"/>
          </a:xfrm>
          <a:prstGeom prst="rect">
            <a:avLst/>
          </a:prstGeom>
        </p:spPr>
      </p:pic>
      <p:pic>
        <p:nvPicPr>
          <p:cNvPr id="7" name="Picture 6"/>
          <p:cNvPicPr>
            <a:picLocks noChangeAspect="1"/>
          </p:cNvPicPr>
          <p:nvPr/>
        </p:nvPicPr>
        <p:blipFill>
          <a:blip r:embed="rId5"/>
          <a:stretch>
            <a:fillRect/>
          </a:stretch>
        </p:blipFill>
        <p:spPr>
          <a:xfrm>
            <a:off x="586740" y="3791064"/>
            <a:ext cx="5524500" cy="1096943"/>
          </a:xfrm>
          <a:prstGeom prst="rect">
            <a:avLst/>
          </a:prstGeom>
        </p:spPr>
      </p:pic>
      <p:pic>
        <p:nvPicPr>
          <p:cNvPr id="8" name="Picture 7"/>
          <p:cNvPicPr>
            <a:picLocks noChangeAspect="1"/>
          </p:cNvPicPr>
          <p:nvPr/>
        </p:nvPicPr>
        <p:blipFill>
          <a:blip r:embed="rId6"/>
          <a:stretch>
            <a:fillRect/>
          </a:stretch>
        </p:blipFill>
        <p:spPr>
          <a:xfrm>
            <a:off x="6945630" y="3733800"/>
            <a:ext cx="4210050" cy="1034673"/>
          </a:xfrm>
          <a:prstGeom prst="rect">
            <a:avLst/>
          </a:prstGeom>
        </p:spPr>
      </p:pic>
      <p:pic>
        <p:nvPicPr>
          <p:cNvPr id="9" name="Picture 8"/>
          <p:cNvPicPr>
            <a:picLocks noChangeAspect="1"/>
          </p:cNvPicPr>
          <p:nvPr/>
        </p:nvPicPr>
        <p:blipFill>
          <a:blip r:embed="rId7"/>
          <a:stretch>
            <a:fillRect/>
          </a:stretch>
        </p:blipFill>
        <p:spPr>
          <a:xfrm>
            <a:off x="1208246" y="5064902"/>
            <a:ext cx="9805987" cy="1406766"/>
          </a:xfrm>
          <a:prstGeom prst="rect">
            <a:avLst/>
          </a:prstGeom>
        </p:spPr>
      </p:pic>
    </p:spTree>
    <p:extLst>
      <p:ext uri="{BB962C8B-B14F-4D97-AF65-F5344CB8AC3E}">
        <p14:creationId xmlns:p14="http://schemas.microsoft.com/office/powerpoint/2010/main" val="1265851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41848D1-F72B-5198-86EE-39DB64BA738B}"/>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ADE9BB9C-38AD-43E7-A677-600551FD900D}" type="slidenum">
              <a:rPr lang="fa-IR" altLang="en-US" i="0">
                <a:latin typeface="Tahoma" panose="020B0604030504040204" pitchFamily="34" charset="0"/>
              </a:rPr>
              <a:pPr eaLnBrk="1" hangingPunct="1"/>
              <a:t>42</a:t>
            </a:fld>
            <a:endParaRPr lang="en-US" altLang="en-US" i="0">
              <a:latin typeface="Tahoma" panose="020B0604030504040204" pitchFamily="34" charset="0"/>
            </a:endParaRPr>
          </a:p>
        </p:txBody>
      </p:sp>
      <p:sp>
        <p:nvSpPr>
          <p:cNvPr id="25603" name="Rectangle 2">
            <a:extLst>
              <a:ext uri="{FF2B5EF4-FFF2-40B4-BE49-F238E27FC236}">
                <a16:creationId xmlns:a16="http://schemas.microsoft.com/office/drawing/2014/main" id="{42012A14-B533-0AA4-D29B-ABB68917F18E}"/>
              </a:ext>
            </a:extLst>
          </p:cNvPr>
          <p:cNvSpPr>
            <a:spLocks noGrp="1" noChangeArrowheads="1"/>
          </p:cNvSpPr>
          <p:nvPr>
            <p:ph type="title"/>
          </p:nvPr>
        </p:nvSpPr>
        <p:spPr>
          <a:xfrm>
            <a:off x="2674939" y="214314"/>
            <a:ext cx="7793037" cy="852487"/>
          </a:xfrm>
        </p:spPr>
        <p:txBody>
          <a:bodyPr/>
          <a:lstStyle/>
          <a:p>
            <a:pPr eaLnBrk="1" hangingPunct="1"/>
            <a:r>
              <a:rPr lang="en-US" altLang="en-US"/>
              <a:t>DECODING: THE VITERBI</a:t>
            </a:r>
          </a:p>
        </p:txBody>
      </p:sp>
      <p:sp>
        <p:nvSpPr>
          <p:cNvPr id="25604" name="Rectangle 3">
            <a:extLst>
              <a:ext uri="{FF2B5EF4-FFF2-40B4-BE49-F238E27FC236}">
                <a16:creationId xmlns:a16="http://schemas.microsoft.com/office/drawing/2014/main" id="{CF94D201-F57B-2877-0B49-1777E4798BDF}"/>
              </a:ext>
            </a:extLst>
          </p:cNvPr>
          <p:cNvSpPr>
            <a:spLocks noGrp="1" noChangeArrowheads="1"/>
          </p:cNvSpPr>
          <p:nvPr>
            <p:ph type="body" idx="1"/>
          </p:nvPr>
        </p:nvSpPr>
        <p:spPr/>
        <p:txBody>
          <a:bodyPr/>
          <a:lstStyle/>
          <a:p>
            <a:pPr eaLnBrk="1" hangingPunct="1"/>
            <a:endParaRPr lang="fa-IR" altLang="en-US"/>
          </a:p>
        </p:txBody>
      </p:sp>
      <p:pic>
        <p:nvPicPr>
          <p:cNvPr id="25605" name="Picture 4">
            <a:extLst>
              <a:ext uri="{FF2B5EF4-FFF2-40B4-BE49-F238E27FC236}">
                <a16:creationId xmlns:a16="http://schemas.microsoft.com/office/drawing/2014/main" id="{D6929EF0-5FED-3212-1B37-DB9D5B7E0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219200"/>
            <a:ext cx="8305800" cy="565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11D10A3-26E3-1820-C352-5C7D562E4594}"/>
              </a:ext>
            </a:extLst>
          </p:cNvPr>
          <p:cNvSpPr>
            <a:spLocks noGrp="1"/>
          </p:cNvSpPr>
          <p:nvPr>
            <p:ph type="sldNum" sz="quarter" idx="12"/>
          </p:nvPr>
        </p:nvSpPr>
        <p:spPr/>
        <p:txBody>
          <a:bodyPr/>
          <a:lstStyle>
            <a:lvl1pPr eaLnBrk="0" hangingPunct="0">
              <a:defRPr i="1">
                <a:solidFill>
                  <a:schemeClr val="tx1"/>
                </a:solidFill>
                <a:latin typeface="Arial" panose="020B0604020202020204" pitchFamily="34" charset="0"/>
                <a:cs typeface="Arial" panose="020B0604020202020204" pitchFamily="34" charset="0"/>
              </a:defRPr>
            </a:lvl1pPr>
            <a:lvl2pPr marL="742950" indent="-285750" eaLnBrk="0" hangingPunct="0">
              <a:defRPr i="1">
                <a:solidFill>
                  <a:schemeClr val="tx1"/>
                </a:solidFill>
                <a:latin typeface="Arial" panose="020B0604020202020204" pitchFamily="34" charset="0"/>
                <a:cs typeface="Arial" panose="020B0604020202020204" pitchFamily="34" charset="0"/>
              </a:defRPr>
            </a:lvl2pPr>
            <a:lvl3pPr marL="1143000" indent="-228600" eaLnBrk="0" hangingPunct="0">
              <a:defRPr i="1">
                <a:solidFill>
                  <a:schemeClr val="tx1"/>
                </a:solidFill>
                <a:latin typeface="Arial" panose="020B0604020202020204" pitchFamily="34" charset="0"/>
                <a:cs typeface="Arial" panose="020B0604020202020204" pitchFamily="34" charset="0"/>
              </a:defRPr>
            </a:lvl3pPr>
            <a:lvl4pPr marL="1600200" indent="-228600" eaLnBrk="0" hangingPunct="0">
              <a:defRPr i="1">
                <a:solidFill>
                  <a:schemeClr val="tx1"/>
                </a:solidFill>
                <a:latin typeface="Arial" panose="020B0604020202020204" pitchFamily="34" charset="0"/>
                <a:cs typeface="Arial" panose="020B0604020202020204" pitchFamily="34" charset="0"/>
              </a:defRPr>
            </a:lvl4pPr>
            <a:lvl5pPr marL="2057400" indent="-228600" eaLnBrk="0" hangingPunct="0">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cs typeface="Arial" panose="020B0604020202020204" pitchFamily="34" charset="0"/>
              </a:defRPr>
            </a:lvl9pPr>
          </a:lstStyle>
          <a:p>
            <a:pPr eaLnBrk="1" hangingPunct="1"/>
            <a:fld id="{50DDE9AE-5057-4176-8D36-BCA126784AD8}" type="slidenum">
              <a:rPr lang="fa-IR" altLang="en-US" i="0">
                <a:latin typeface="Tahoma" panose="020B0604030504040204" pitchFamily="34" charset="0"/>
              </a:rPr>
              <a:pPr eaLnBrk="1" hangingPunct="1"/>
              <a:t>43</a:t>
            </a:fld>
            <a:endParaRPr lang="en-US" altLang="en-US" i="0">
              <a:latin typeface="Tahoma" panose="020B0604030504040204" pitchFamily="34" charset="0"/>
            </a:endParaRPr>
          </a:p>
        </p:txBody>
      </p:sp>
      <p:sp>
        <p:nvSpPr>
          <p:cNvPr id="26627" name="Rectangle 2">
            <a:extLst>
              <a:ext uri="{FF2B5EF4-FFF2-40B4-BE49-F238E27FC236}">
                <a16:creationId xmlns:a16="http://schemas.microsoft.com/office/drawing/2014/main" id="{FEF91483-8DC0-0C8A-9726-3ED8E863840E}"/>
              </a:ext>
            </a:extLst>
          </p:cNvPr>
          <p:cNvSpPr>
            <a:spLocks noGrp="1" noChangeArrowheads="1"/>
          </p:cNvSpPr>
          <p:nvPr>
            <p:ph type="title"/>
          </p:nvPr>
        </p:nvSpPr>
        <p:spPr/>
        <p:txBody>
          <a:bodyPr/>
          <a:lstStyle/>
          <a:p>
            <a:pPr eaLnBrk="1" hangingPunct="1"/>
            <a:r>
              <a:rPr lang="en-US" altLang="en-US"/>
              <a:t>DECODING: THE VITERBI ALGORITHM</a:t>
            </a:r>
          </a:p>
        </p:txBody>
      </p:sp>
      <p:sp>
        <p:nvSpPr>
          <p:cNvPr id="26628" name="Rectangle 3">
            <a:extLst>
              <a:ext uri="{FF2B5EF4-FFF2-40B4-BE49-F238E27FC236}">
                <a16:creationId xmlns:a16="http://schemas.microsoft.com/office/drawing/2014/main" id="{D68B57FA-C7DA-FF27-4D46-999A6A49EFAA}"/>
              </a:ext>
            </a:extLst>
          </p:cNvPr>
          <p:cNvSpPr>
            <a:spLocks noGrp="1" noChangeArrowheads="1"/>
          </p:cNvSpPr>
          <p:nvPr>
            <p:ph type="body" idx="1"/>
          </p:nvPr>
        </p:nvSpPr>
        <p:spPr/>
        <p:txBody>
          <a:bodyPr/>
          <a:lstStyle/>
          <a:p>
            <a:pPr eaLnBrk="1" hangingPunct="1"/>
            <a:r>
              <a:rPr lang="en-US" altLang="en-US" i="1"/>
              <a:t>v</a:t>
            </a:r>
            <a:r>
              <a:rPr lang="en-US" altLang="en-US" i="1" baseline="-25000"/>
              <a:t>t</a:t>
            </a:r>
            <a:r>
              <a:rPr lang="en-US" altLang="en-US" i="1"/>
              <a:t> </a:t>
            </a:r>
            <a:r>
              <a:rPr lang="en-US" altLang="en-US"/>
              <a:t>(</a:t>
            </a:r>
            <a:r>
              <a:rPr lang="en-US" altLang="en-US" i="1"/>
              <a:t>j</a:t>
            </a:r>
            <a:r>
              <a:rPr lang="en-US" altLang="en-US"/>
              <a:t>) represents the probability that the HMM is in state </a:t>
            </a:r>
            <a:r>
              <a:rPr lang="en-US" altLang="en-US" i="1"/>
              <a:t>j </a:t>
            </a:r>
            <a:r>
              <a:rPr lang="en-US" altLang="en-US"/>
              <a:t>after seeing the first </a:t>
            </a:r>
            <a:r>
              <a:rPr lang="en-US" altLang="en-US" i="1"/>
              <a:t>t </a:t>
            </a:r>
            <a:r>
              <a:rPr lang="en-US" altLang="en-US"/>
              <a:t>observations and passing through the most probable state sequence </a:t>
            </a:r>
            <a:r>
              <a:rPr lang="en-US" altLang="en-US" i="1"/>
              <a:t>q</a:t>
            </a:r>
            <a:r>
              <a:rPr lang="en-US" altLang="en-US" baseline="-25000"/>
              <a:t>0</a:t>
            </a:r>
            <a:r>
              <a:rPr lang="en-US" altLang="en-US"/>
              <a:t>,</a:t>
            </a:r>
            <a:r>
              <a:rPr lang="en-US" altLang="en-US" i="1"/>
              <a:t>q</a:t>
            </a:r>
            <a:r>
              <a:rPr lang="en-US" altLang="en-US" baseline="-25000"/>
              <a:t>1</a:t>
            </a:r>
            <a:r>
              <a:rPr lang="en-US" altLang="en-US"/>
              <a:t>,...,</a:t>
            </a:r>
            <a:r>
              <a:rPr lang="en-US" altLang="en-US" i="1"/>
              <a:t>q</a:t>
            </a:r>
            <a:r>
              <a:rPr lang="en-US" altLang="en-US" i="1" baseline="-25000"/>
              <a:t>t</a:t>
            </a:r>
            <a:r>
              <a:rPr lang="en-US" altLang="en-US" baseline="-25000"/>
              <a:t>−1</a:t>
            </a:r>
            <a:r>
              <a:rPr lang="en-US" altLang="en-US"/>
              <a:t>, given the automaton </a:t>
            </a:r>
            <a:r>
              <a:rPr lang="en-US" altLang="en-US">
                <a:sym typeface="Symbol" panose="05050102010706020507" pitchFamily="18" charset="2"/>
              </a:rPr>
              <a:t></a:t>
            </a:r>
          </a:p>
          <a:p>
            <a:pPr eaLnBrk="1" hangingPunct="1"/>
            <a:endParaRPr lang="en-US" altLang="en-US"/>
          </a:p>
        </p:txBody>
      </p:sp>
      <p:pic>
        <p:nvPicPr>
          <p:cNvPr id="26629" name="Picture 4">
            <a:extLst>
              <a:ext uri="{FF2B5EF4-FFF2-40B4-BE49-F238E27FC236}">
                <a16:creationId xmlns:a16="http://schemas.microsoft.com/office/drawing/2014/main" id="{CEA9F70A-1B86-3FE9-1CAF-235E5DFE8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429000"/>
            <a:ext cx="8305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5">
            <a:extLst>
              <a:ext uri="{FF2B5EF4-FFF2-40B4-BE49-F238E27FC236}">
                <a16:creationId xmlns:a16="http://schemas.microsoft.com/office/drawing/2014/main" id="{3631EC73-D284-CB3D-4C91-150122D1E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495800"/>
            <a:ext cx="48768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2880" y="134525"/>
            <a:ext cx="11887200" cy="6278208"/>
          </a:xfrm>
          <a:prstGeom prst="rect">
            <a:avLst/>
          </a:prstGeom>
        </p:spPr>
      </p:pic>
    </p:spTree>
    <p:extLst>
      <p:ext uri="{BB962C8B-B14F-4D97-AF65-F5344CB8AC3E}">
        <p14:creationId xmlns:p14="http://schemas.microsoft.com/office/powerpoint/2010/main" val="2600029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a:t>
            </a:r>
            <a:r>
              <a:rPr lang="en-SG" dirty="0"/>
              <a:t>Janet will back the bill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1524000"/>
            <a:ext cx="11058244" cy="4452937"/>
          </a:xfrm>
          <a:prstGeom prst="rect">
            <a:avLst/>
          </a:prstGeom>
        </p:spPr>
      </p:pic>
    </p:spTree>
    <p:extLst>
      <p:ext uri="{BB962C8B-B14F-4D97-AF65-F5344CB8AC3E}">
        <p14:creationId xmlns:p14="http://schemas.microsoft.com/office/powerpoint/2010/main" val="3615394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Emission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828800"/>
            <a:ext cx="12663487" cy="4625634"/>
          </a:xfrm>
          <a:prstGeom prst="rect">
            <a:avLst/>
          </a:prstGeom>
        </p:spPr>
      </p:pic>
    </p:spTree>
    <p:extLst>
      <p:ext uri="{BB962C8B-B14F-4D97-AF65-F5344CB8AC3E}">
        <p14:creationId xmlns:p14="http://schemas.microsoft.com/office/powerpoint/2010/main" val="2662727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95400" y="3858"/>
            <a:ext cx="9283861" cy="6876754"/>
          </a:xfrm>
          <a:prstGeom prst="rect">
            <a:avLst/>
          </a:prstGeom>
        </p:spPr>
      </p:pic>
    </p:spTree>
    <p:extLst>
      <p:ext uri="{BB962C8B-B14F-4D97-AF65-F5344CB8AC3E}">
        <p14:creationId xmlns:p14="http://schemas.microsoft.com/office/powerpoint/2010/main" val="413797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CRF: Conditional Random Field</a:t>
            </a:r>
          </a:p>
        </p:txBody>
      </p:sp>
      <p:sp>
        <p:nvSpPr>
          <p:cNvPr id="3" name="Content Placeholder 2"/>
          <p:cNvSpPr>
            <a:spLocks noGrp="1"/>
          </p:cNvSpPr>
          <p:nvPr>
            <p:ph idx="1"/>
          </p:nvPr>
        </p:nvSpPr>
        <p:spPr/>
        <p:txBody>
          <a:bodyPr>
            <a:normAutofit fontScale="92500" lnSpcReduction="20000"/>
          </a:bodyPr>
          <a:lstStyle/>
          <a:p>
            <a:r>
              <a:rPr lang="en-US" dirty="0"/>
              <a:t>- unknown words in </a:t>
            </a:r>
            <a:r>
              <a:rPr lang="en-US" dirty="0" err="1"/>
              <a:t>pos</a:t>
            </a:r>
            <a:r>
              <a:rPr lang="en-US" dirty="0"/>
              <a:t> tagging</a:t>
            </a:r>
          </a:p>
          <a:p>
            <a:r>
              <a:rPr lang="en-US" dirty="0"/>
              <a:t>-add arbitrary features to help: </a:t>
            </a:r>
          </a:p>
          <a:p>
            <a:r>
              <a:rPr lang="en-US" dirty="0"/>
              <a:t>		- word starting with capital</a:t>
            </a:r>
          </a:p>
          <a:p>
            <a:r>
              <a:rPr lang="en-US" dirty="0"/>
              <a:t>		- word ended by –</a:t>
            </a:r>
            <a:r>
              <a:rPr lang="en-US" dirty="0" err="1"/>
              <a:t>ed</a:t>
            </a:r>
            <a:endParaRPr lang="en-US" dirty="0"/>
          </a:p>
          <a:p>
            <a:r>
              <a:rPr lang="en-US" dirty="0"/>
              <a:t>		- …</a:t>
            </a:r>
          </a:p>
          <a:p>
            <a:r>
              <a:rPr lang="en-US" dirty="0"/>
              <a:t>Log linear: good for combining arbitrary features but it’s not sequence labeling-</a:t>
            </a:r>
          </a:p>
          <a:p>
            <a:r>
              <a:rPr lang="en-US" dirty="0"/>
              <a:t>CRF: </a:t>
            </a:r>
            <a:r>
              <a:rPr lang="en-SG" dirty="0"/>
              <a:t>discriminative sequence model based on log-linear models</a:t>
            </a:r>
            <a:endParaRPr lang="en-US" dirty="0"/>
          </a:p>
        </p:txBody>
      </p:sp>
    </p:spTree>
    <p:extLst>
      <p:ext uri="{BB962C8B-B14F-4D97-AF65-F5344CB8AC3E}">
        <p14:creationId xmlns:p14="http://schemas.microsoft.com/office/powerpoint/2010/main" val="3543982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vs. CRF </a:t>
            </a:r>
          </a:p>
        </p:txBody>
      </p:sp>
      <p:pic>
        <p:nvPicPr>
          <p:cNvPr id="6" name="Content Placeholder 5"/>
          <p:cNvPicPr>
            <a:picLocks noGrp="1" noChangeAspect="1"/>
          </p:cNvPicPr>
          <p:nvPr>
            <p:ph idx="1"/>
          </p:nvPr>
        </p:nvPicPr>
        <p:blipFill>
          <a:blip r:embed="rId2"/>
          <a:stretch>
            <a:fillRect/>
          </a:stretch>
        </p:blipFill>
        <p:spPr>
          <a:xfrm>
            <a:off x="1524000" y="4359836"/>
            <a:ext cx="4343400" cy="622507"/>
          </a:xfrm>
          <a:prstGeom prst="rect">
            <a:avLst/>
          </a:prstGeom>
        </p:spPr>
      </p:pic>
      <p:pic>
        <p:nvPicPr>
          <p:cNvPr id="4" name="Picture 3"/>
          <p:cNvPicPr>
            <a:picLocks noChangeAspect="1"/>
          </p:cNvPicPr>
          <p:nvPr/>
        </p:nvPicPr>
        <p:blipFill>
          <a:blip r:embed="rId3"/>
          <a:stretch>
            <a:fillRect/>
          </a:stretch>
        </p:blipFill>
        <p:spPr>
          <a:xfrm>
            <a:off x="457200" y="1596343"/>
            <a:ext cx="6188297" cy="2747058"/>
          </a:xfrm>
          <a:prstGeom prst="rect">
            <a:avLst/>
          </a:prstGeom>
        </p:spPr>
      </p:pic>
      <p:pic>
        <p:nvPicPr>
          <p:cNvPr id="5" name="Picture 4"/>
          <p:cNvPicPr>
            <a:picLocks noChangeAspect="1"/>
          </p:cNvPicPr>
          <p:nvPr/>
        </p:nvPicPr>
        <p:blipFill>
          <a:blip r:embed="rId4"/>
          <a:stretch>
            <a:fillRect/>
          </a:stretch>
        </p:blipFill>
        <p:spPr>
          <a:xfrm>
            <a:off x="6400800" y="1596343"/>
            <a:ext cx="5645787" cy="2514600"/>
          </a:xfrm>
          <a:prstGeom prst="rect">
            <a:avLst/>
          </a:prstGeom>
        </p:spPr>
      </p:pic>
      <p:sp>
        <p:nvSpPr>
          <p:cNvPr id="7" name="Rectangle 6"/>
          <p:cNvSpPr/>
          <p:nvPr/>
        </p:nvSpPr>
        <p:spPr>
          <a:xfrm>
            <a:off x="838200" y="5181974"/>
            <a:ext cx="10820400" cy="954107"/>
          </a:xfrm>
          <a:prstGeom prst="rect">
            <a:avLst/>
          </a:prstGeom>
        </p:spPr>
        <p:txBody>
          <a:bodyPr wrap="square">
            <a:spAutoFit/>
          </a:bodyPr>
          <a:lstStyle/>
          <a:p>
            <a:r>
              <a:rPr lang="en-SG" sz="2800" dirty="0">
                <a:solidFill>
                  <a:srgbClr val="000000"/>
                </a:solidFill>
                <a:latin typeface="NimbusRomNo9L-Regu"/>
              </a:rPr>
              <a:t>This constraint to only depend on the current and previous output tokens Yi and </a:t>
            </a:r>
            <a:r>
              <a:rPr lang="en-US" sz="2800" dirty="0">
                <a:solidFill>
                  <a:srgbClr val="000000"/>
                </a:solidFill>
                <a:latin typeface="NimbusRomNo9L-ReguItal"/>
              </a:rPr>
              <a:t>Yi-1</a:t>
            </a:r>
            <a:r>
              <a:rPr lang="en-SG" sz="1050" dirty="0">
                <a:solidFill>
                  <a:srgbClr val="000000"/>
                </a:solidFill>
                <a:latin typeface="NimbusRomNo9L-Regu"/>
              </a:rPr>
              <a:t> </a:t>
            </a:r>
            <a:r>
              <a:rPr lang="en-SG" sz="2800" dirty="0">
                <a:solidFill>
                  <a:srgbClr val="000000"/>
                </a:solidFill>
                <a:latin typeface="NimbusRomNo9L-Regu"/>
              </a:rPr>
              <a:t>are what characterizes a </a:t>
            </a:r>
            <a:r>
              <a:rPr lang="en-SG" sz="2800" dirty="0">
                <a:solidFill>
                  <a:srgbClr val="000000"/>
                </a:solidFill>
                <a:latin typeface="NimbusRomNo9L-Medi"/>
              </a:rPr>
              <a:t>linear </a:t>
            </a:r>
            <a:r>
              <a:rPr lang="en-US" sz="2800" dirty="0">
                <a:solidFill>
                  <a:srgbClr val="000000"/>
                </a:solidFill>
                <a:latin typeface="NimbusRomNo9L-Medi"/>
              </a:rPr>
              <a:t>chain CRF</a:t>
            </a:r>
            <a:endParaRPr lang="en-US" sz="2800" dirty="0"/>
          </a:p>
        </p:txBody>
      </p:sp>
      <p:pic>
        <p:nvPicPr>
          <p:cNvPr id="8" name="Picture 7">
            <a:extLst>
              <a:ext uri="{FF2B5EF4-FFF2-40B4-BE49-F238E27FC236}">
                <a16:creationId xmlns:a16="http://schemas.microsoft.com/office/drawing/2014/main" id="{A56D833F-E441-28A3-B893-328C8A52E75A}"/>
              </a:ext>
            </a:extLst>
          </p:cNvPr>
          <p:cNvPicPr>
            <a:picLocks noChangeAspect="1"/>
          </p:cNvPicPr>
          <p:nvPr/>
        </p:nvPicPr>
        <p:blipFill>
          <a:blip r:embed="rId5"/>
          <a:stretch>
            <a:fillRect/>
          </a:stretch>
        </p:blipFill>
        <p:spPr>
          <a:xfrm>
            <a:off x="6019800" y="4208701"/>
            <a:ext cx="4519612" cy="1052956"/>
          </a:xfrm>
          <a:prstGeom prst="rect">
            <a:avLst/>
          </a:prstGeom>
        </p:spPr>
      </p:pic>
    </p:spTree>
    <p:extLst>
      <p:ext uri="{BB962C8B-B14F-4D97-AF65-F5344CB8AC3E}">
        <p14:creationId xmlns:p14="http://schemas.microsoft.com/office/powerpoint/2010/main" val="728345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Part-of-Speech Tagging</a:t>
            </a:r>
          </a:p>
        </p:txBody>
      </p:sp>
      <p:sp>
        <p:nvSpPr>
          <p:cNvPr id="44035" name="Rectangle 3"/>
          <p:cNvSpPr>
            <a:spLocks noGrp="1" noChangeArrowheads="1"/>
          </p:cNvSpPr>
          <p:nvPr>
            <p:ph type="body" idx="1"/>
          </p:nvPr>
        </p:nvSpPr>
        <p:spPr>
          <a:xfrm>
            <a:off x="1097281" y="1371601"/>
            <a:ext cx="10058401" cy="5326796"/>
          </a:xfrm>
        </p:spPr>
        <p:txBody>
          <a:bodyPr>
            <a:normAutofit/>
          </a:bodyPr>
          <a:lstStyle/>
          <a:p>
            <a:r>
              <a:rPr lang="en-US" dirty="0"/>
              <a:t>Assigning a part-of-speech to each word in a text. </a:t>
            </a:r>
          </a:p>
          <a:p>
            <a:r>
              <a:rPr lang="en-US" dirty="0"/>
              <a:t>Words often have more than one POS. </a:t>
            </a:r>
          </a:p>
          <a:p>
            <a:r>
              <a:rPr lang="en-US" b="1" dirty="0"/>
              <a:t>book</a:t>
            </a:r>
            <a:r>
              <a:rPr lang="en-US" dirty="0"/>
              <a:t>:</a:t>
            </a:r>
          </a:p>
          <a:p>
            <a:pPr marL="515938" indent="-344488">
              <a:buFont typeface="Arial" panose="020B0604020202020204" pitchFamily="34" charset="0"/>
              <a:buChar char="•"/>
            </a:pPr>
            <a:r>
              <a:rPr lang="en-US" dirty="0"/>
              <a:t>VERB: (</a:t>
            </a:r>
            <a:r>
              <a:rPr lang="en-US" b="1" i="1" dirty="0"/>
              <a:t>Book</a:t>
            </a:r>
            <a:r>
              <a:rPr lang="en-US" i="1" dirty="0"/>
              <a:t> that flight</a:t>
            </a:r>
            <a:r>
              <a:rPr lang="en-US" dirty="0"/>
              <a:t>) </a:t>
            </a:r>
          </a:p>
          <a:p>
            <a:pPr marL="515938" indent="-344488">
              <a:buFont typeface="Arial" panose="020B0604020202020204" pitchFamily="34" charset="0"/>
              <a:buChar char="•"/>
            </a:pPr>
            <a:r>
              <a:rPr lang="en-US" dirty="0"/>
              <a:t>NOUN: (</a:t>
            </a:r>
            <a:r>
              <a:rPr lang="en-US" i="1" dirty="0"/>
              <a:t>Hand me that </a:t>
            </a:r>
            <a:r>
              <a:rPr lang="en-US" b="1" i="1" dirty="0"/>
              <a:t>book</a:t>
            </a:r>
            <a:r>
              <a:rPr lang="en-US" dirty="0"/>
              <a:t>).</a:t>
            </a:r>
          </a:p>
        </p:txBody>
      </p:sp>
    </p:spTree>
    <p:extLst>
      <p:ext uri="{BB962C8B-B14F-4D97-AF65-F5344CB8AC3E}">
        <p14:creationId xmlns:p14="http://schemas.microsoft.com/office/powerpoint/2010/main" val="3934058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Features in a CRF POS Tagger</a:t>
            </a:r>
            <a:endParaRPr lang="en-US" dirty="0"/>
          </a:p>
        </p:txBody>
      </p:sp>
      <p:pic>
        <p:nvPicPr>
          <p:cNvPr id="4" name="Content Placeholder 3"/>
          <p:cNvPicPr>
            <a:picLocks noGrp="1" noChangeAspect="1"/>
          </p:cNvPicPr>
          <p:nvPr>
            <p:ph idx="1"/>
          </p:nvPr>
        </p:nvPicPr>
        <p:blipFill>
          <a:blip r:embed="rId2"/>
          <a:stretch>
            <a:fillRect/>
          </a:stretch>
        </p:blipFill>
        <p:spPr>
          <a:xfrm>
            <a:off x="457200" y="1828800"/>
            <a:ext cx="3152775" cy="781050"/>
          </a:xfrm>
          <a:prstGeom prst="rect">
            <a:avLst/>
          </a:prstGeom>
        </p:spPr>
      </p:pic>
      <p:pic>
        <p:nvPicPr>
          <p:cNvPr id="5" name="Picture 4"/>
          <p:cNvPicPr>
            <a:picLocks noChangeAspect="1"/>
          </p:cNvPicPr>
          <p:nvPr/>
        </p:nvPicPr>
        <p:blipFill>
          <a:blip r:embed="rId3"/>
          <a:stretch>
            <a:fillRect/>
          </a:stretch>
        </p:blipFill>
        <p:spPr>
          <a:xfrm>
            <a:off x="3733800" y="1295400"/>
            <a:ext cx="8210550" cy="1652123"/>
          </a:xfrm>
          <a:prstGeom prst="rect">
            <a:avLst/>
          </a:prstGeom>
        </p:spPr>
      </p:pic>
      <p:pic>
        <p:nvPicPr>
          <p:cNvPr id="6" name="Picture 5"/>
          <p:cNvPicPr>
            <a:picLocks noChangeAspect="1"/>
          </p:cNvPicPr>
          <p:nvPr/>
        </p:nvPicPr>
        <p:blipFill>
          <a:blip r:embed="rId4"/>
          <a:stretch>
            <a:fillRect/>
          </a:stretch>
        </p:blipFill>
        <p:spPr>
          <a:xfrm>
            <a:off x="666750" y="2995612"/>
            <a:ext cx="10858500" cy="866775"/>
          </a:xfrm>
          <a:prstGeom prst="rect">
            <a:avLst/>
          </a:prstGeom>
        </p:spPr>
      </p:pic>
    </p:spTree>
    <p:extLst>
      <p:ext uri="{BB962C8B-B14F-4D97-AF65-F5344CB8AC3E}">
        <p14:creationId xmlns:p14="http://schemas.microsoft.com/office/powerpoint/2010/main" val="3584503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Features in a CRF POS Tagger</a:t>
            </a:r>
            <a:endParaRPr lang="en-US" dirty="0"/>
          </a:p>
        </p:txBody>
      </p:sp>
      <p:sp>
        <p:nvSpPr>
          <p:cNvPr id="3" name="Content Placeholder 2"/>
          <p:cNvSpPr>
            <a:spLocks noGrp="1"/>
          </p:cNvSpPr>
          <p:nvPr>
            <p:ph idx="1"/>
          </p:nvPr>
        </p:nvSpPr>
        <p:spPr>
          <a:xfrm>
            <a:off x="533400" y="1219200"/>
            <a:ext cx="11353800" cy="4953000"/>
          </a:xfrm>
        </p:spPr>
        <p:txBody>
          <a:bodyPr/>
          <a:lstStyle/>
          <a:p>
            <a:r>
              <a:rPr lang="en-SG" dirty="0"/>
              <a:t>These templates automatically populate the set of features from every instance in the training and test set.</a:t>
            </a:r>
          </a:p>
          <a:p>
            <a:endParaRPr lang="en-SG" dirty="0"/>
          </a:p>
          <a:p>
            <a:r>
              <a:rPr lang="en-US" dirty="0"/>
              <a:t>Janet/NNP will/MD back/VB the/DT </a:t>
            </a:r>
            <a:r>
              <a:rPr lang="en-SG" dirty="0"/>
              <a:t>bill/NN, </a:t>
            </a:r>
          </a:p>
          <a:p>
            <a:r>
              <a:rPr lang="en-SG" dirty="0"/>
              <a:t>		when xi is the word </a:t>
            </a:r>
            <a:r>
              <a:rPr lang="en-SG" b="1" dirty="0"/>
              <a:t>back</a:t>
            </a:r>
          </a:p>
          <a:p>
            <a:endParaRPr lang="en-US" dirty="0"/>
          </a:p>
        </p:txBody>
      </p:sp>
      <p:pic>
        <p:nvPicPr>
          <p:cNvPr id="4" name="Picture 3"/>
          <p:cNvPicPr>
            <a:picLocks noChangeAspect="1"/>
          </p:cNvPicPr>
          <p:nvPr/>
        </p:nvPicPr>
        <p:blipFill>
          <a:blip r:embed="rId2"/>
          <a:stretch>
            <a:fillRect/>
          </a:stretch>
        </p:blipFill>
        <p:spPr>
          <a:xfrm>
            <a:off x="2514600" y="4688607"/>
            <a:ext cx="8729662" cy="1900386"/>
          </a:xfrm>
          <a:prstGeom prst="rect">
            <a:avLst/>
          </a:prstGeom>
        </p:spPr>
      </p:pic>
      <p:pic>
        <p:nvPicPr>
          <p:cNvPr id="6" name="Picture 5">
            <a:extLst>
              <a:ext uri="{FF2B5EF4-FFF2-40B4-BE49-F238E27FC236}">
                <a16:creationId xmlns:a16="http://schemas.microsoft.com/office/drawing/2014/main" id="{A315AF3B-8873-F6D4-C7A4-DB667D326EBC}"/>
              </a:ext>
            </a:extLst>
          </p:cNvPr>
          <p:cNvPicPr>
            <a:picLocks noChangeAspect="1"/>
          </p:cNvPicPr>
          <p:nvPr/>
        </p:nvPicPr>
        <p:blipFill>
          <a:blip r:embed="rId3"/>
          <a:stretch>
            <a:fillRect/>
          </a:stretch>
        </p:blipFill>
        <p:spPr>
          <a:xfrm>
            <a:off x="4114800" y="2209800"/>
            <a:ext cx="6057900" cy="1035018"/>
          </a:xfrm>
          <a:prstGeom prst="rect">
            <a:avLst/>
          </a:prstGeom>
        </p:spPr>
      </p:pic>
      <p:pic>
        <p:nvPicPr>
          <p:cNvPr id="8" name="Picture 7">
            <a:extLst>
              <a:ext uri="{FF2B5EF4-FFF2-40B4-BE49-F238E27FC236}">
                <a16:creationId xmlns:a16="http://schemas.microsoft.com/office/drawing/2014/main" id="{80644306-F690-C176-679C-ADB30E3C47F9}"/>
              </a:ext>
            </a:extLst>
          </p:cNvPr>
          <p:cNvPicPr>
            <a:picLocks noChangeAspect="1"/>
          </p:cNvPicPr>
          <p:nvPr/>
        </p:nvPicPr>
        <p:blipFill>
          <a:blip r:embed="rId4"/>
          <a:stretch>
            <a:fillRect/>
          </a:stretch>
        </p:blipFill>
        <p:spPr>
          <a:xfrm>
            <a:off x="2019300" y="2401454"/>
            <a:ext cx="2364755" cy="552450"/>
          </a:xfrm>
          <a:prstGeom prst="rect">
            <a:avLst/>
          </a:prstGeom>
        </p:spPr>
      </p:pic>
    </p:spTree>
    <p:extLst>
      <p:ext uri="{BB962C8B-B14F-4D97-AF65-F5344CB8AC3E}">
        <p14:creationId xmlns:p14="http://schemas.microsoft.com/office/powerpoint/2010/main" val="3983988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a:t>Features for CRF Named Entity Recognizers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5672" y="1195388"/>
            <a:ext cx="11856328" cy="5662612"/>
          </a:xfrm>
          <a:prstGeom prst="rect">
            <a:avLst/>
          </a:prstGeom>
        </p:spPr>
      </p:pic>
    </p:spTree>
    <p:extLst>
      <p:ext uri="{BB962C8B-B14F-4D97-AF65-F5344CB8AC3E}">
        <p14:creationId xmlns:p14="http://schemas.microsoft.com/office/powerpoint/2010/main" val="4215912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L’Occitane</a:t>
            </a:r>
            <a:r>
              <a:rPr lang="en-US" dirty="0"/>
              <a:t>: is not in gazetteer</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800" y="1371600"/>
            <a:ext cx="12026795" cy="2747962"/>
          </a:xfrm>
          <a:prstGeom prst="rect">
            <a:avLst/>
          </a:prstGeom>
        </p:spPr>
      </p:pic>
    </p:spTree>
    <p:extLst>
      <p:ext uri="{BB962C8B-B14F-4D97-AF65-F5344CB8AC3E}">
        <p14:creationId xmlns:p14="http://schemas.microsoft.com/office/powerpoint/2010/main" val="3307496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32915" y="990600"/>
            <a:ext cx="11187130" cy="4887410"/>
          </a:xfrm>
          <a:prstGeom prst="rect">
            <a:avLst/>
          </a:prstGeom>
        </p:spPr>
      </p:pic>
    </p:spTree>
    <p:extLst>
      <p:ext uri="{BB962C8B-B14F-4D97-AF65-F5344CB8AC3E}">
        <p14:creationId xmlns:p14="http://schemas.microsoft.com/office/powerpoint/2010/main" val="3388367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2"/>
            <a:ext cx="3246120" cy="3269397"/>
          </a:xfrm>
        </p:spPr>
        <p:txBody>
          <a:bodyPr/>
          <a:lstStyle/>
          <a:p>
            <a:r>
              <a:rPr lang="en-US" dirty="0"/>
              <a:t>Decoding and training in CRF</a:t>
            </a:r>
          </a:p>
        </p:txBody>
      </p:sp>
      <p:pic>
        <p:nvPicPr>
          <p:cNvPr id="4" name="Picture 3"/>
          <p:cNvPicPr>
            <a:picLocks noChangeAspect="1"/>
          </p:cNvPicPr>
          <p:nvPr/>
        </p:nvPicPr>
        <p:blipFill>
          <a:blip r:embed="rId2"/>
          <a:stretch>
            <a:fillRect/>
          </a:stretch>
        </p:blipFill>
        <p:spPr>
          <a:xfrm>
            <a:off x="4114800" y="31830"/>
            <a:ext cx="7915731" cy="6648450"/>
          </a:xfrm>
          <a:prstGeom prst="rect">
            <a:avLst/>
          </a:prstGeom>
        </p:spPr>
      </p:pic>
    </p:spTree>
    <p:extLst>
      <p:ext uri="{BB962C8B-B14F-4D97-AF65-F5344CB8AC3E}">
        <p14:creationId xmlns:p14="http://schemas.microsoft.com/office/powerpoint/2010/main" val="128036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Viterbi in CRF, like HMM (table N*T)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76399" y="1295400"/>
            <a:ext cx="9766367" cy="1295400"/>
          </a:xfrm>
          <a:prstGeom prst="rect">
            <a:avLst/>
          </a:prstGeom>
        </p:spPr>
      </p:pic>
      <p:pic>
        <p:nvPicPr>
          <p:cNvPr id="5" name="Picture 4"/>
          <p:cNvPicPr>
            <a:picLocks noChangeAspect="1"/>
          </p:cNvPicPr>
          <p:nvPr/>
        </p:nvPicPr>
        <p:blipFill>
          <a:blip r:embed="rId3"/>
          <a:stretch>
            <a:fillRect/>
          </a:stretch>
        </p:blipFill>
        <p:spPr>
          <a:xfrm>
            <a:off x="1524000" y="3420920"/>
            <a:ext cx="8791575" cy="876402"/>
          </a:xfrm>
          <a:prstGeom prst="rect">
            <a:avLst/>
          </a:prstGeom>
        </p:spPr>
      </p:pic>
      <p:pic>
        <p:nvPicPr>
          <p:cNvPr id="6" name="Picture 5"/>
          <p:cNvPicPr>
            <a:picLocks noChangeAspect="1"/>
          </p:cNvPicPr>
          <p:nvPr/>
        </p:nvPicPr>
        <p:blipFill>
          <a:blip r:embed="rId4"/>
          <a:stretch>
            <a:fillRect/>
          </a:stretch>
        </p:blipFill>
        <p:spPr>
          <a:xfrm>
            <a:off x="4267200" y="2854282"/>
            <a:ext cx="3546159" cy="741357"/>
          </a:xfrm>
          <a:prstGeom prst="rect">
            <a:avLst/>
          </a:prstGeom>
        </p:spPr>
      </p:pic>
      <p:pic>
        <p:nvPicPr>
          <p:cNvPr id="8" name="Picture 7"/>
          <p:cNvPicPr>
            <a:picLocks noChangeAspect="1"/>
          </p:cNvPicPr>
          <p:nvPr/>
        </p:nvPicPr>
        <p:blipFill>
          <a:blip r:embed="rId5"/>
          <a:stretch>
            <a:fillRect/>
          </a:stretch>
        </p:blipFill>
        <p:spPr>
          <a:xfrm>
            <a:off x="5363242" y="4863960"/>
            <a:ext cx="1190625" cy="923925"/>
          </a:xfrm>
          <a:prstGeom prst="rect">
            <a:avLst/>
          </a:prstGeom>
        </p:spPr>
      </p:pic>
      <p:pic>
        <p:nvPicPr>
          <p:cNvPr id="10" name="Picture 9">
            <a:extLst>
              <a:ext uri="{FF2B5EF4-FFF2-40B4-BE49-F238E27FC236}">
                <a16:creationId xmlns:a16="http://schemas.microsoft.com/office/drawing/2014/main" id="{BD8F76E7-E1A3-BC43-D5D1-F1E05C44B704}"/>
              </a:ext>
            </a:extLst>
          </p:cNvPr>
          <p:cNvPicPr>
            <a:picLocks noChangeAspect="1"/>
          </p:cNvPicPr>
          <p:nvPr/>
        </p:nvPicPr>
        <p:blipFill>
          <a:blip r:embed="rId6"/>
          <a:stretch>
            <a:fillRect/>
          </a:stretch>
        </p:blipFill>
        <p:spPr>
          <a:xfrm>
            <a:off x="1638300" y="5575117"/>
            <a:ext cx="8915400" cy="1085850"/>
          </a:xfrm>
          <a:prstGeom prst="rect">
            <a:avLst/>
          </a:prstGeom>
        </p:spPr>
      </p:pic>
    </p:spTree>
    <p:extLst>
      <p:ext uri="{BB962C8B-B14F-4D97-AF65-F5344CB8AC3E}">
        <p14:creationId xmlns:p14="http://schemas.microsoft.com/office/powerpoint/2010/main" val="96745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7E8C-7175-8745-A027-C2330BD34D5D}"/>
              </a:ext>
            </a:extLst>
          </p:cNvPr>
          <p:cNvSpPr>
            <a:spLocks noGrp="1"/>
          </p:cNvSpPr>
          <p:nvPr>
            <p:ph type="title"/>
          </p:nvPr>
        </p:nvSpPr>
        <p:spPr/>
        <p:txBody>
          <a:bodyPr/>
          <a:lstStyle/>
          <a:p>
            <a:r>
              <a:rPr lang="en-US" dirty="0"/>
              <a:t>Part-of-Speech Tagging</a:t>
            </a:r>
          </a:p>
        </p:txBody>
      </p:sp>
      <p:pic>
        <p:nvPicPr>
          <p:cNvPr id="5" name="Content Placeholder 4">
            <a:extLst>
              <a:ext uri="{FF2B5EF4-FFF2-40B4-BE49-F238E27FC236}">
                <a16:creationId xmlns:a16="http://schemas.microsoft.com/office/drawing/2014/main" id="{D7CFA837-E182-DB46-B235-6F1C23F6E0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9800" y="2362200"/>
            <a:ext cx="7392490" cy="4198204"/>
          </a:xfrm>
        </p:spPr>
      </p:pic>
      <p:sp>
        <p:nvSpPr>
          <p:cNvPr id="6" name="TextBox 5">
            <a:extLst>
              <a:ext uri="{FF2B5EF4-FFF2-40B4-BE49-F238E27FC236}">
                <a16:creationId xmlns:a16="http://schemas.microsoft.com/office/drawing/2014/main" id="{9DAD0A20-FCE8-AF43-B623-7FD1CE1E3EFB}"/>
              </a:ext>
            </a:extLst>
          </p:cNvPr>
          <p:cNvSpPr txBox="1"/>
          <p:nvPr/>
        </p:nvSpPr>
        <p:spPr>
          <a:xfrm>
            <a:off x="1097280" y="1422112"/>
            <a:ext cx="10337061" cy="584775"/>
          </a:xfrm>
          <a:prstGeom prst="rect">
            <a:avLst/>
          </a:prstGeom>
          <a:noFill/>
        </p:spPr>
        <p:txBody>
          <a:bodyPr wrap="none" rtlCol="0">
            <a:spAutoFit/>
          </a:bodyPr>
          <a:lstStyle/>
          <a:p>
            <a:r>
              <a:rPr lang="en-US" sz="3200" dirty="0"/>
              <a:t>Map from sequence x</a:t>
            </a:r>
            <a:r>
              <a:rPr lang="en-US" sz="3200" baseline="-25000" dirty="0"/>
              <a:t>1</a:t>
            </a:r>
            <a:r>
              <a:rPr lang="en-US" sz="3200" dirty="0"/>
              <a:t>,…,</a:t>
            </a:r>
            <a:r>
              <a:rPr lang="en-US" sz="3200" dirty="0" err="1"/>
              <a:t>x</a:t>
            </a:r>
            <a:r>
              <a:rPr lang="en-US" sz="3200" baseline="-25000" dirty="0" err="1"/>
              <a:t>n</a:t>
            </a:r>
            <a:r>
              <a:rPr lang="en-US" sz="3200" dirty="0"/>
              <a:t> of words to y</a:t>
            </a:r>
            <a:r>
              <a:rPr lang="en-US" sz="3200" baseline="-25000" dirty="0"/>
              <a:t>1</a:t>
            </a:r>
            <a:r>
              <a:rPr lang="en-US" sz="3200" dirty="0"/>
              <a:t>,…,</a:t>
            </a:r>
            <a:r>
              <a:rPr lang="en-US" sz="3200" dirty="0" err="1"/>
              <a:t>y</a:t>
            </a:r>
            <a:r>
              <a:rPr lang="en-US" sz="3200" baseline="-25000" dirty="0" err="1"/>
              <a:t>n</a:t>
            </a:r>
            <a:r>
              <a:rPr lang="en-US" sz="3200" dirty="0"/>
              <a:t> of POS tags </a:t>
            </a:r>
          </a:p>
        </p:txBody>
      </p:sp>
    </p:spTree>
    <p:extLst>
      <p:ext uri="{BB962C8B-B14F-4D97-AF65-F5344CB8AC3E}">
        <p14:creationId xmlns:p14="http://schemas.microsoft.com/office/powerpoint/2010/main" val="2080581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663A-A9DD-5042-B907-06E63FF6703D}"/>
              </a:ext>
            </a:extLst>
          </p:cNvPr>
          <p:cNvSpPr>
            <a:spLocks noGrp="1"/>
          </p:cNvSpPr>
          <p:nvPr>
            <p:ph type="title"/>
          </p:nvPr>
        </p:nvSpPr>
        <p:spPr/>
        <p:txBody>
          <a:bodyPr/>
          <a:lstStyle/>
          <a:p>
            <a:r>
              <a:rPr lang="en-US" dirty="0"/>
              <a:t>"Universal Dependencies" </a:t>
            </a:r>
            <a:r>
              <a:rPr lang="en-US" dirty="0" err="1"/>
              <a:t>Tagset</a:t>
            </a:r>
            <a:endParaRPr lang="en-US" dirty="0"/>
          </a:p>
        </p:txBody>
      </p:sp>
      <p:pic>
        <p:nvPicPr>
          <p:cNvPr id="5" name="Content Placeholder 4">
            <a:extLst>
              <a:ext uri="{FF2B5EF4-FFF2-40B4-BE49-F238E27FC236}">
                <a16:creationId xmlns:a16="http://schemas.microsoft.com/office/drawing/2014/main" id="{E227E36F-FC19-A64F-B84B-EEF2C985C6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981" y="1145184"/>
            <a:ext cx="9957699" cy="5626100"/>
          </a:xfrm>
        </p:spPr>
      </p:pic>
      <p:sp>
        <p:nvSpPr>
          <p:cNvPr id="6" name="TextBox 5">
            <a:extLst>
              <a:ext uri="{FF2B5EF4-FFF2-40B4-BE49-F238E27FC236}">
                <a16:creationId xmlns:a16="http://schemas.microsoft.com/office/drawing/2014/main" id="{F5CD4976-125E-CA45-A1D8-7B750827639E}"/>
              </a:ext>
            </a:extLst>
          </p:cNvPr>
          <p:cNvSpPr txBox="1"/>
          <p:nvPr/>
        </p:nvSpPr>
        <p:spPr>
          <a:xfrm>
            <a:off x="10469477" y="613201"/>
            <a:ext cx="1722523" cy="369332"/>
          </a:xfrm>
          <a:prstGeom prst="rect">
            <a:avLst/>
          </a:prstGeom>
          <a:noFill/>
        </p:spPr>
        <p:txBody>
          <a:bodyPr wrap="none" rtlCol="0">
            <a:spAutoFit/>
          </a:bodyPr>
          <a:lstStyle/>
          <a:p>
            <a:r>
              <a:rPr lang="en-US" dirty="0" err="1"/>
              <a:t>Nivre</a:t>
            </a:r>
            <a:r>
              <a:rPr lang="en-US" dirty="0"/>
              <a:t> et al. 2016</a:t>
            </a:r>
          </a:p>
        </p:txBody>
      </p:sp>
    </p:spTree>
    <p:extLst>
      <p:ext uri="{BB962C8B-B14F-4D97-AF65-F5344CB8AC3E}">
        <p14:creationId xmlns:p14="http://schemas.microsoft.com/office/powerpoint/2010/main" val="623076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extended </a:t>
            </a:r>
            <a:r>
              <a:rPr lang="en-US" dirty="0" err="1"/>
              <a:t>pos</a:t>
            </a:r>
            <a:r>
              <a:rPr lang="en-US" dirty="0"/>
              <a:t> tags</a:t>
            </a:r>
          </a:p>
        </p:txBody>
      </p:sp>
      <p:sp>
        <p:nvSpPr>
          <p:cNvPr id="3" name="Content Placeholder 2"/>
          <p:cNvSpPr>
            <a:spLocks noGrp="1"/>
          </p:cNvSpPr>
          <p:nvPr>
            <p:ph idx="1"/>
          </p:nvPr>
        </p:nvSpPr>
        <p:spPr/>
        <p:txBody>
          <a:bodyPr>
            <a:normAutofit fontScale="70000" lnSpcReduction="20000"/>
          </a:bodyPr>
          <a:lstStyle/>
          <a:p>
            <a:r>
              <a:rPr lang="en-US" b="1" dirty="0"/>
              <a:t>Verb</a:t>
            </a:r>
            <a:r>
              <a:rPr lang="en-US" dirty="0"/>
              <a:t>: non-third-person-singular, progressive, past participle</a:t>
            </a:r>
          </a:p>
          <a:p>
            <a:r>
              <a:rPr lang="en-US" b="1" dirty="0"/>
              <a:t>Adjectives</a:t>
            </a:r>
            <a:r>
              <a:rPr lang="en-US" dirty="0"/>
              <a:t>: comparative, superlative</a:t>
            </a:r>
          </a:p>
          <a:p>
            <a:r>
              <a:rPr lang="en-US" b="1" dirty="0"/>
              <a:t>Adverb</a:t>
            </a:r>
            <a:r>
              <a:rPr lang="en-US" dirty="0"/>
              <a:t>: Directional (locative), degree, manner, temporal,  </a:t>
            </a:r>
          </a:p>
          <a:p>
            <a:r>
              <a:rPr lang="en-US" b="1" dirty="0"/>
              <a:t>Interjection</a:t>
            </a:r>
            <a:r>
              <a:rPr lang="en-US" dirty="0"/>
              <a:t>: greetings, question responses</a:t>
            </a:r>
          </a:p>
          <a:p>
            <a:r>
              <a:rPr lang="en-US" dirty="0"/>
              <a:t>Preposition:  	</a:t>
            </a:r>
          </a:p>
          <a:p>
            <a:r>
              <a:rPr lang="en-US" dirty="0"/>
              <a:t>Particle: phrasal verb</a:t>
            </a:r>
          </a:p>
          <a:p>
            <a:r>
              <a:rPr lang="en-US" dirty="0"/>
              <a:t>Determiner: Articles</a:t>
            </a:r>
          </a:p>
          <a:p>
            <a:r>
              <a:rPr lang="en-US" dirty="0"/>
              <a:t>Conjunction: </a:t>
            </a:r>
          </a:p>
          <a:p>
            <a:r>
              <a:rPr lang="en-US" dirty="0" err="1"/>
              <a:t>Pronouns:Personal</a:t>
            </a:r>
            <a:r>
              <a:rPr lang="en-US" dirty="0"/>
              <a:t>, Possessive, </a:t>
            </a:r>
            <a:r>
              <a:rPr lang="en-US" dirty="0" err="1"/>
              <a:t>Wh</a:t>
            </a:r>
            <a:r>
              <a:rPr lang="en-US" dirty="0"/>
              <a:t>-pronouns</a:t>
            </a:r>
          </a:p>
          <a:p>
            <a:r>
              <a:rPr lang="en-US" dirty="0"/>
              <a:t>Auxiliary: copula, modal verbs</a:t>
            </a:r>
          </a:p>
        </p:txBody>
      </p:sp>
    </p:spTree>
    <p:extLst>
      <p:ext uri="{BB962C8B-B14F-4D97-AF65-F5344CB8AC3E}">
        <p14:creationId xmlns:p14="http://schemas.microsoft.com/office/powerpoint/2010/main" val="1367033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AFCB-48E7-3347-97D4-58BCA1335EF3}"/>
              </a:ext>
            </a:extLst>
          </p:cNvPr>
          <p:cNvSpPr>
            <a:spLocks noGrp="1"/>
          </p:cNvSpPr>
          <p:nvPr>
            <p:ph type="title"/>
          </p:nvPr>
        </p:nvSpPr>
        <p:spPr/>
        <p:txBody>
          <a:bodyPr/>
          <a:lstStyle/>
          <a:p>
            <a:r>
              <a:rPr lang="en-US" dirty="0"/>
              <a:t>Sample "Tagged" English sentences</a:t>
            </a:r>
          </a:p>
        </p:txBody>
      </p:sp>
      <p:sp>
        <p:nvSpPr>
          <p:cNvPr id="3" name="Content Placeholder 2">
            <a:extLst>
              <a:ext uri="{FF2B5EF4-FFF2-40B4-BE49-F238E27FC236}">
                <a16:creationId xmlns:a16="http://schemas.microsoft.com/office/drawing/2014/main" id="{48560D7D-AE63-2942-B8C2-D8B08CF6DA5B}"/>
              </a:ext>
            </a:extLst>
          </p:cNvPr>
          <p:cNvSpPr>
            <a:spLocks noGrp="1"/>
          </p:cNvSpPr>
          <p:nvPr>
            <p:ph idx="1"/>
          </p:nvPr>
        </p:nvSpPr>
        <p:spPr/>
        <p:txBody>
          <a:bodyPr/>
          <a:lstStyle/>
          <a:p>
            <a:r>
              <a:rPr lang="en-US" dirty="0"/>
              <a:t>There/</a:t>
            </a:r>
            <a:r>
              <a:rPr lang="en-US" dirty="0">
                <a:solidFill>
                  <a:srgbClr val="FF0000"/>
                </a:solidFill>
              </a:rPr>
              <a:t>PRO</a:t>
            </a:r>
            <a:r>
              <a:rPr lang="en-US" dirty="0"/>
              <a:t> were/</a:t>
            </a:r>
            <a:r>
              <a:rPr lang="en-US" dirty="0">
                <a:solidFill>
                  <a:srgbClr val="FF0000"/>
                </a:solidFill>
              </a:rPr>
              <a:t>VERB</a:t>
            </a:r>
            <a:r>
              <a:rPr lang="en-US" dirty="0"/>
              <a:t> 70/</a:t>
            </a:r>
            <a:r>
              <a:rPr lang="en-US" dirty="0">
                <a:solidFill>
                  <a:srgbClr val="FF0000"/>
                </a:solidFill>
              </a:rPr>
              <a:t>NUM</a:t>
            </a:r>
            <a:r>
              <a:rPr lang="en-US" dirty="0"/>
              <a:t> children/</a:t>
            </a:r>
            <a:r>
              <a:rPr lang="en-US" dirty="0">
                <a:solidFill>
                  <a:srgbClr val="FF0000"/>
                </a:solidFill>
              </a:rPr>
              <a:t>NOUN</a:t>
            </a:r>
            <a:r>
              <a:rPr lang="en-US" dirty="0"/>
              <a:t> there/</a:t>
            </a:r>
            <a:r>
              <a:rPr lang="en-US" dirty="0">
                <a:solidFill>
                  <a:srgbClr val="FF0000"/>
                </a:solidFill>
              </a:rPr>
              <a:t>ADV</a:t>
            </a:r>
            <a:r>
              <a:rPr lang="en-US" dirty="0"/>
              <a:t> ./</a:t>
            </a:r>
            <a:r>
              <a:rPr lang="en-US" dirty="0">
                <a:solidFill>
                  <a:srgbClr val="FF0000"/>
                </a:solidFill>
              </a:rPr>
              <a:t>PUNC</a:t>
            </a:r>
          </a:p>
          <a:p>
            <a:r>
              <a:rPr lang="en-US" dirty="0"/>
              <a:t>Preliminary/</a:t>
            </a:r>
            <a:r>
              <a:rPr lang="en-US" dirty="0">
                <a:solidFill>
                  <a:srgbClr val="FF0000"/>
                </a:solidFill>
              </a:rPr>
              <a:t>ADJ</a:t>
            </a:r>
            <a:r>
              <a:rPr lang="en-US" dirty="0"/>
              <a:t> findings/</a:t>
            </a:r>
            <a:r>
              <a:rPr lang="en-US" dirty="0">
                <a:solidFill>
                  <a:srgbClr val="FF0000"/>
                </a:solidFill>
              </a:rPr>
              <a:t>NOUN</a:t>
            </a:r>
            <a:r>
              <a:rPr lang="en-US" dirty="0"/>
              <a:t> were/</a:t>
            </a:r>
            <a:r>
              <a:rPr lang="en-US" dirty="0">
                <a:solidFill>
                  <a:srgbClr val="FF0000"/>
                </a:solidFill>
              </a:rPr>
              <a:t>AUX</a:t>
            </a:r>
            <a:r>
              <a:rPr lang="en-US" dirty="0"/>
              <a:t> reported/</a:t>
            </a:r>
            <a:r>
              <a:rPr lang="en-US" dirty="0">
                <a:solidFill>
                  <a:srgbClr val="FF0000"/>
                </a:solidFill>
              </a:rPr>
              <a:t>VERB</a:t>
            </a:r>
            <a:r>
              <a:rPr lang="en-US" dirty="0"/>
              <a:t> in/</a:t>
            </a:r>
            <a:r>
              <a:rPr lang="en-US" dirty="0">
                <a:solidFill>
                  <a:srgbClr val="FF0000"/>
                </a:solidFill>
              </a:rPr>
              <a:t>ADP</a:t>
            </a:r>
            <a:r>
              <a:rPr lang="en-US" dirty="0"/>
              <a:t> today/</a:t>
            </a:r>
            <a:r>
              <a:rPr lang="en-US" dirty="0">
                <a:solidFill>
                  <a:srgbClr val="FF0000"/>
                </a:solidFill>
              </a:rPr>
              <a:t>NOUN</a:t>
            </a:r>
            <a:r>
              <a:rPr lang="en-US" dirty="0"/>
              <a:t> ’s/</a:t>
            </a:r>
            <a:r>
              <a:rPr lang="en-US" dirty="0">
                <a:solidFill>
                  <a:srgbClr val="FF0000"/>
                </a:solidFill>
              </a:rPr>
              <a:t>PART</a:t>
            </a:r>
            <a:r>
              <a:rPr lang="en-US" dirty="0"/>
              <a:t> New/</a:t>
            </a:r>
            <a:r>
              <a:rPr lang="en-US" dirty="0">
                <a:solidFill>
                  <a:srgbClr val="FF0000"/>
                </a:solidFill>
              </a:rPr>
              <a:t>PROPN</a:t>
            </a:r>
            <a:r>
              <a:rPr lang="en-US" dirty="0"/>
              <a:t> England/</a:t>
            </a:r>
            <a:r>
              <a:rPr lang="en-US" dirty="0">
                <a:solidFill>
                  <a:srgbClr val="FF0000"/>
                </a:solidFill>
              </a:rPr>
              <a:t>PROPN</a:t>
            </a:r>
            <a:r>
              <a:rPr lang="en-US" dirty="0"/>
              <a:t> Journal/</a:t>
            </a:r>
            <a:r>
              <a:rPr lang="en-US" dirty="0">
                <a:solidFill>
                  <a:srgbClr val="FF0000"/>
                </a:solidFill>
              </a:rPr>
              <a:t>PROPN</a:t>
            </a:r>
            <a:r>
              <a:rPr lang="en-US" dirty="0"/>
              <a:t> of/</a:t>
            </a:r>
            <a:r>
              <a:rPr lang="en-US" dirty="0">
                <a:solidFill>
                  <a:srgbClr val="FF0000"/>
                </a:solidFill>
              </a:rPr>
              <a:t>ADP</a:t>
            </a:r>
            <a:r>
              <a:rPr lang="en-US" dirty="0"/>
              <a:t> Medicine/</a:t>
            </a:r>
            <a:r>
              <a:rPr lang="en-US" dirty="0">
                <a:solidFill>
                  <a:srgbClr val="FF0000"/>
                </a:solidFill>
              </a:rPr>
              <a:t>PROPN</a:t>
            </a:r>
          </a:p>
          <a:p>
            <a:endParaRPr lang="en-US" dirty="0"/>
          </a:p>
        </p:txBody>
      </p:sp>
    </p:spTree>
    <p:extLst>
      <p:ext uri="{BB962C8B-B14F-4D97-AF65-F5344CB8AC3E}">
        <p14:creationId xmlns:p14="http://schemas.microsoft.com/office/powerpoint/2010/main" val="625035102"/>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42049</TotalTime>
  <Words>3999</Words>
  <Application>Microsoft Office PowerPoint</Application>
  <PresentationFormat>Widescreen</PresentationFormat>
  <Paragraphs>368</Paragraphs>
  <Slides>56</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Calibri</vt:lpstr>
      <vt:lpstr>Calibri Light</vt:lpstr>
      <vt:lpstr>Courier</vt:lpstr>
      <vt:lpstr>NimbusRomNo9L-Medi</vt:lpstr>
      <vt:lpstr>NimbusRomNo9L-Regu</vt:lpstr>
      <vt:lpstr>NimbusRomNo9L-ReguItal</vt:lpstr>
      <vt:lpstr>Tahoma</vt:lpstr>
      <vt:lpstr>Times New Roman</vt:lpstr>
      <vt:lpstr>1_Retrospect</vt:lpstr>
      <vt:lpstr>Sequence Labeling for Part of Speech and Named Entities</vt:lpstr>
      <vt:lpstr>Parts of Speech</vt:lpstr>
      <vt:lpstr>Two classes of words: Open vs. Closed</vt:lpstr>
      <vt:lpstr>PowerPoint Presentation</vt:lpstr>
      <vt:lpstr>Part-of-Speech Tagging</vt:lpstr>
      <vt:lpstr>Part-of-Speech Tagging</vt:lpstr>
      <vt:lpstr>"Universal Dependencies" Tagset</vt:lpstr>
      <vt:lpstr>Some extended pos tags</vt:lpstr>
      <vt:lpstr>Sample "Tagged" English sentences</vt:lpstr>
      <vt:lpstr>Why Part of Speech Tagging?</vt:lpstr>
      <vt:lpstr>How difficult is POS tagging in English?</vt:lpstr>
      <vt:lpstr>POS tagging performance in English</vt:lpstr>
      <vt:lpstr>Sources of information for POS tagging</vt:lpstr>
      <vt:lpstr>Standard algorithms for POS tagging</vt:lpstr>
      <vt:lpstr>PowerPoint Presentation</vt:lpstr>
      <vt:lpstr>Sequence Labeling for Part of Speech and Named Entities</vt:lpstr>
      <vt:lpstr>Sequence Labeling for Part of Speech and Named Entities</vt:lpstr>
      <vt:lpstr>Named Entities</vt:lpstr>
      <vt:lpstr>Named Entity tagging</vt:lpstr>
      <vt:lpstr>NER output</vt:lpstr>
      <vt:lpstr>Why NER?</vt:lpstr>
      <vt:lpstr>Why NER is hard</vt:lpstr>
      <vt:lpstr>BIO Tagging</vt:lpstr>
      <vt:lpstr>BIO Tagging</vt:lpstr>
      <vt:lpstr>BIO Tagging</vt:lpstr>
      <vt:lpstr>BIO Tagging variants: IO and BIOES</vt:lpstr>
      <vt:lpstr>Standard algorithms for NER</vt:lpstr>
      <vt:lpstr>Sequence Labeling for Part of Speech and Named Entities</vt:lpstr>
      <vt:lpstr>Markov chain</vt:lpstr>
      <vt:lpstr>Markov Chain</vt:lpstr>
      <vt:lpstr>Formal Description</vt:lpstr>
      <vt:lpstr>Formal Description</vt:lpstr>
      <vt:lpstr>Markov Chain example</vt:lpstr>
      <vt:lpstr>Hidden Markov Model</vt:lpstr>
      <vt:lpstr>Jason Eisner (2002) example</vt:lpstr>
      <vt:lpstr>Formal Description</vt:lpstr>
      <vt:lpstr>Formal Description</vt:lpstr>
      <vt:lpstr>HMM Example</vt:lpstr>
      <vt:lpstr>PowerPoint Presentation</vt:lpstr>
      <vt:lpstr>PowerPoint Presentation</vt:lpstr>
      <vt:lpstr>HMM tagging as decoding</vt:lpstr>
      <vt:lpstr>DECODING: THE VITERBI</vt:lpstr>
      <vt:lpstr>DECODING: THE VITERBI ALGORITHM</vt:lpstr>
      <vt:lpstr>PowerPoint Presentation</vt:lpstr>
      <vt:lpstr>an example: Janet will back the bill</vt:lpstr>
      <vt:lpstr>Emission</vt:lpstr>
      <vt:lpstr>PowerPoint Presentation</vt:lpstr>
      <vt:lpstr>CRF: Conditional Random Field</vt:lpstr>
      <vt:lpstr>HMM vs. CRF </vt:lpstr>
      <vt:lpstr>Features in a CRF POS Tagger</vt:lpstr>
      <vt:lpstr>Features in a CRF POS Tagger</vt:lpstr>
      <vt:lpstr>Features for CRF Named Entity Recognizers</vt:lpstr>
      <vt:lpstr>L’Occitane: is not in gazetteer</vt:lpstr>
      <vt:lpstr>PowerPoint Presentation</vt:lpstr>
      <vt:lpstr>Decoding and training in CRF</vt:lpstr>
      <vt:lpstr>Viterbi in CRF, like HMM (table 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 Labeling for Part of Speech and Named ENtities</dc:title>
  <dc:subject>Speech and Language Processing</dc:subject>
  <dc:creator>Dan Jurafsky</dc:creator>
  <cp:keywords/>
  <dc:description/>
  <cp:lastModifiedBy>Heshaam Faili</cp:lastModifiedBy>
  <cp:revision>1893</cp:revision>
  <cp:lastPrinted>2019-02-07T01:34:53Z</cp:lastPrinted>
  <dcterms:created xsi:type="dcterms:W3CDTF">2009-06-12T17:14:38Z</dcterms:created>
  <dcterms:modified xsi:type="dcterms:W3CDTF">2024-04-14T16:23:58Z</dcterms:modified>
  <cp:category/>
</cp:coreProperties>
</file>